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6" r:id="rId4"/>
    <p:sldId id="270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61" r:id="rId17"/>
    <p:sldId id="259" r:id="rId18"/>
    <p:sldId id="274" r:id="rId19"/>
  </p:sldIdLst>
  <p:sldSz cx="18288000" cy="10287000"/>
  <p:notesSz cx="6797675" cy="9926638"/>
  <p:embeddedFontLst>
    <p:embeddedFont>
      <p:font typeface="Forum" panose="020B0604020202020204" charset="0"/>
      <p:regular r:id="rId21"/>
    </p:embeddedFont>
    <p:embeddedFont>
      <p:font typeface="TT Drug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818"/>
    <a:srgbClr val="3D7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796" autoAdjust="0"/>
  </p:normalViewPr>
  <p:slideViewPr>
    <p:cSldViewPr>
      <p:cViewPr varScale="1">
        <p:scale>
          <a:sx n="70" d="100"/>
          <a:sy n="70" d="100"/>
        </p:scale>
        <p:origin x="7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06941299719507E-2"/>
          <c:y val="9.3104803759995122E-2"/>
          <c:w val="0.96388705708661415"/>
          <c:h val="0.84499101870078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Bürgergeld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211</c:v>
                </c:pt>
                <c:pt idx="1">
                  <c:v>214</c:v>
                </c:pt>
                <c:pt idx="2">
                  <c:v>601</c:v>
                </c:pt>
                <c:pt idx="3">
                  <c:v>556</c:v>
                </c:pt>
                <c:pt idx="4">
                  <c:v>569</c:v>
                </c:pt>
                <c:pt idx="5">
                  <c:v>163</c:v>
                </c:pt>
                <c:pt idx="6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6-47A9-9C30-86D89A0024D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Bürgergeld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162</c:v>
                </c:pt>
                <c:pt idx="1">
                  <c:v>179</c:v>
                </c:pt>
                <c:pt idx="2">
                  <c:v>430</c:v>
                </c:pt>
                <c:pt idx="3">
                  <c:v>448</c:v>
                </c:pt>
                <c:pt idx="4">
                  <c:v>471</c:v>
                </c:pt>
                <c:pt idx="5">
                  <c:v>146</c:v>
                </c:pt>
                <c:pt idx="6">
                  <c:v>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06-47A9-9C30-86D89A0024D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Bürgergeld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163</c:v>
                </c:pt>
                <c:pt idx="1">
                  <c:v>221</c:v>
                </c:pt>
                <c:pt idx="2">
                  <c:v>407</c:v>
                </c:pt>
                <c:pt idx="3">
                  <c:v>485</c:v>
                </c:pt>
                <c:pt idx="4">
                  <c:v>526</c:v>
                </c:pt>
                <c:pt idx="5">
                  <c:v>149</c:v>
                </c:pt>
                <c:pt idx="6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06-47A9-9C30-86D89A0024D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Bürgergeld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184</c:v>
                </c:pt>
                <c:pt idx="1">
                  <c:v>231</c:v>
                </c:pt>
                <c:pt idx="2">
                  <c:v>445</c:v>
                </c:pt>
                <c:pt idx="3">
                  <c:v>468</c:v>
                </c:pt>
                <c:pt idx="4">
                  <c:v>513</c:v>
                </c:pt>
                <c:pt idx="5">
                  <c:v>180</c:v>
                </c:pt>
                <c:pt idx="6">
                  <c:v>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06-47A9-9C30-86D89A0024D3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06-47A9-9C30-86D89A0024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06-47A9-9C30-86D89A0024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406-47A9-9C30-86D89A0024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406-47A9-9C30-86D89A0024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406-47A9-9C30-86D89A0024D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406-47A9-9C30-86D89A0024D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406-47A9-9C30-86D89A0024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Bürgergeld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Tabelle1!$F$2:$F$8</c:f>
              <c:numCache>
                <c:formatCode>General</c:formatCode>
                <c:ptCount val="7"/>
                <c:pt idx="0">
                  <c:v>239</c:v>
                </c:pt>
                <c:pt idx="1">
                  <c:v>234</c:v>
                </c:pt>
                <c:pt idx="2">
                  <c:v>484</c:v>
                </c:pt>
                <c:pt idx="3">
                  <c:v>696</c:v>
                </c:pt>
                <c:pt idx="4">
                  <c:v>726</c:v>
                </c:pt>
                <c:pt idx="5">
                  <c:v>221</c:v>
                </c:pt>
                <c:pt idx="6">
                  <c:v>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406-47A9-9C30-86D89A0024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7342368"/>
        <c:axId val="427346960"/>
      </c:barChart>
      <c:catAx>
        <c:axId val="4273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7346960"/>
        <c:crosses val="autoZero"/>
        <c:auto val="1"/>
        <c:lblAlgn val="ctr"/>
        <c:lblOffset val="100"/>
        <c:noMultiLvlLbl val="0"/>
      </c:catAx>
      <c:valAx>
        <c:axId val="42734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734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638313451161989E-2"/>
          <c:y val="0.36270097051822009"/>
          <c:w val="0.21466526984556114"/>
          <c:h val="3.8504860169016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Entscheidung</c:v>
                </c:pt>
                <c:pt idx="1">
                  <c:v>Ger. Vergleich</c:v>
                </c:pt>
                <c:pt idx="2">
                  <c:v>Üe. Erledigung</c:v>
                </c:pt>
                <c:pt idx="3">
                  <c:v>Angen. Anerkenntnis</c:v>
                </c:pt>
                <c:pt idx="4">
                  <c:v>Zurücknahme</c:v>
                </c:pt>
                <c:pt idx="5">
                  <c:v>Verweisung</c:v>
                </c:pt>
                <c:pt idx="6">
                  <c:v>Unterbr., Ruhen</c:v>
                </c:pt>
                <c:pt idx="7">
                  <c:v>Sonstiges</c:v>
                </c:pt>
              </c:strCache>
            </c:strRef>
          </c:cat>
          <c:val>
            <c:numRef>
              <c:f>Tabelle1!$B$2:$B$9</c:f>
              <c:numCache>
                <c:formatCode>0.00%</c:formatCode>
                <c:ptCount val="8"/>
                <c:pt idx="0">
                  <c:v>0.28910000000000002</c:v>
                </c:pt>
                <c:pt idx="1">
                  <c:v>9.6500000000000002E-2</c:v>
                </c:pt>
                <c:pt idx="2">
                  <c:v>5.6099999999999997E-2</c:v>
                </c:pt>
                <c:pt idx="3">
                  <c:v>5.79E-2</c:v>
                </c:pt>
                <c:pt idx="4">
                  <c:v>0.36809999999999998</c:v>
                </c:pt>
                <c:pt idx="5">
                  <c:v>1.04E-2</c:v>
                </c:pt>
                <c:pt idx="6">
                  <c:v>2.3900000000000001E-2</c:v>
                </c:pt>
                <c:pt idx="7">
                  <c:v>9.7600000000000006E-2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C-4BFC-AE9D-2921C6C85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58848"/>
        <c:axId val="855351304"/>
      </c:barChart>
      <c:catAx>
        <c:axId val="85535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5351304"/>
        <c:crosses val="autoZero"/>
        <c:auto val="1"/>
        <c:lblAlgn val="ctr"/>
        <c:lblOffset val="100"/>
        <c:noMultiLvlLbl val="0"/>
      </c:catAx>
      <c:valAx>
        <c:axId val="85535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53588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1F-4C5D-90EC-591048F55C4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1F-4C5D-90EC-591048F55C4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1F-4C5D-90EC-591048F55C4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1F-4C5D-90EC-591048F55C4E}"/>
              </c:ext>
            </c:extLst>
          </c:dPt>
          <c:cat>
            <c:strRef>
              <c:f>Tabelle1!$A$2:$A$5</c:f>
              <c:strCache>
                <c:ptCount val="2"/>
                <c:pt idx="0">
                  <c:v>Urteil</c:v>
                </c:pt>
                <c:pt idx="1">
                  <c:v>Gerichtsbescheid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390</c:v>
                </c:pt>
                <c:pt idx="1">
                  <c:v>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0-406C-BEF5-6DBEDA2DF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42796101893121E-2"/>
          <c:y val="4.8812604567552993E-2"/>
          <c:w val="0.97492870877074045"/>
          <c:h val="0.84274449317590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Obsiegen</c:v>
                </c:pt>
                <c:pt idx="1">
                  <c:v>Teilweises Obsiegen/Unterliegen</c:v>
                </c:pt>
                <c:pt idx="2">
                  <c:v>Unterliegen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>
                  <c:v>9.9599999999999994E-2</c:v>
                </c:pt>
                <c:pt idx="1">
                  <c:v>0.11119999999999999</c:v>
                </c:pt>
                <c:pt idx="2">
                  <c:v>0.78910000000000002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D-4476-A53D-4B83095125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7836648"/>
        <c:axId val="997836320"/>
      </c:barChart>
      <c:catAx>
        <c:axId val="997836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836320"/>
        <c:crosses val="autoZero"/>
        <c:auto val="1"/>
        <c:lblAlgn val="ctr"/>
        <c:lblOffset val="150"/>
        <c:noMultiLvlLbl val="0"/>
      </c:catAx>
      <c:valAx>
        <c:axId val="99783632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99783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24788568095654E-2"/>
          <c:y val="1.1744436286300225E-2"/>
          <c:w val="0.96982706328375623"/>
          <c:h val="0.92203888902954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Bürgergeld</c:v>
                </c:pt>
                <c:pt idx="1">
                  <c:v>Arbeitslosenvers.</c:v>
                </c:pt>
                <c:pt idx="2">
                  <c:v>SchwerbehindertenR</c:v>
                </c:pt>
                <c:pt idx="3">
                  <c:v>Rentenvers.</c:v>
                </c:pt>
                <c:pt idx="4">
                  <c:v>Krankenvers.</c:v>
                </c:pt>
                <c:pt idx="5">
                  <c:v>Pflegevers.</c:v>
                </c:pt>
                <c:pt idx="6">
                  <c:v>Unfallvers.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8.6</c:v>
                </c:pt>
                <c:pt idx="1">
                  <c:v>10</c:v>
                </c:pt>
                <c:pt idx="2">
                  <c:v>15.4</c:v>
                </c:pt>
                <c:pt idx="3">
                  <c:v>14.4</c:v>
                </c:pt>
                <c:pt idx="4">
                  <c:v>10.7</c:v>
                </c:pt>
                <c:pt idx="5">
                  <c:v>7.5</c:v>
                </c:pt>
                <c:pt idx="6">
                  <c:v>13.6</c:v>
                </c:pt>
                <c:pt idx="7">
                  <c:v>12.3</c:v>
                </c:pt>
                <c:pt idx="8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9-441C-8483-B23790554A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5864688"/>
        <c:axId val="475872888"/>
      </c:barChart>
      <c:catAx>
        <c:axId val="4758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72888"/>
        <c:crosses val="autoZero"/>
        <c:auto val="1"/>
        <c:lblAlgn val="ctr"/>
        <c:lblOffset val="100"/>
        <c:noMultiLvlLbl val="0"/>
      </c:catAx>
      <c:valAx>
        <c:axId val="47587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6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24788568095654E-2"/>
          <c:y val="6.8014532749322718E-2"/>
          <c:w val="0.91463178769320497"/>
          <c:h val="0.87380737777552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2024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SGB II (Hartz IV)</c:v>
                </c:pt>
                <c:pt idx="1">
                  <c:v>Arbeitslosenvers.</c:v>
                </c:pt>
                <c:pt idx="2">
                  <c:v>SchwerbehindertenR</c:v>
                </c:pt>
                <c:pt idx="3">
                  <c:v>Rentenvers.</c:v>
                </c:pt>
                <c:pt idx="4">
                  <c:v>Krankenvers.</c:v>
                </c:pt>
                <c:pt idx="5">
                  <c:v>Pflegevers.</c:v>
                </c:pt>
                <c:pt idx="6">
                  <c:v>Unfallvers.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8.4</c:v>
                </c:pt>
                <c:pt idx="1">
                  <c:v>8.6999999999999993</c:v>
                </c:pt>
                <c:pt idx="2">
                  <c:v>16.399999999999999</c:v>
                </c:pt>
                <c:pt idx="3">
                  <c:v>14.5</c:v>
                </c:pt>
                <c:pt idx="4">
                  <c:v>10.7</c:v>
                </c:pt>
                <c:pt idx="5">
                  <c:v>5.3</c:v>
                </c:pt>
                <c:pt idx="6">
                  <c:v>12.9</c:v>
                </c:pt>
                <c:pt idx="7">
                  <c:v>10.199999999999999</c:v>
                </c:pt>
                <c:pt idx="8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7-46CB-A65C-B00287F131A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AA7-46CB-A65C-B00287F131A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AA7-46CB-A65C-B00287F131A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AA7-46CB-A65C-B00287F131A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AA7-46CB-A65C-B00287F131A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AA7-46CB-A65C-B00287F131AA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AA7-46CB-A65C-B00287F131AA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AA7-46CB-A65C-B00287F131AA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AA7-46CB-A65C-B00287F131AA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AA7-46CB-A65C-B00287F131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SGB II (Hartz IV)</c:v>
                </c:pt>
                <c:pt idx="1">
                  <c:v>Arbeitslosenvers.</c:v>
                </c:pt>
                <c:pt idx="2">
                  <c:v>SchwerbehindertenR</c:v>
                </c:pt>
                <c:pt idx="3">
                  <c:v>Rentenvers.</c:v>
                </c:pt>
                <c:pt idx="4">
                  <c:v>Krankenvers.</c:v>
                </c:pt>
                <c:pt idx="5">
                  <c:v>Pflegevers.</c:v>
                </c:pt>
                <c:pt idx="6">
                  <c:v>Unfallvers.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Tabelle1!$C$2:$C$10</c:f>
              <c:numCache>
                <c:formatCode>General</c:formatCode>
                <c:ptCount val="9"/>
                <c:pt idx="0">
                  <c:v>8.6</c:v>
                </c:pt>
                <c:pt idx="1">
                  <c:v>10</c:v>
                </c:pt>
                <c:pt idx="2">
                  <c:v>15.4</c:v>
                </c:pt>
                <c:pt idx="3">
                  <c:v>14.4</c:v>
                </c:pt>
                <c:pt idx="4">
                  <c:v>10.7</c:v>
                </c:pt>
                <c:pt idx="5">
                  <c:v>7.5</c:v>
                </c:pt>
                <c:pt idx="6">
                  <c:v>13.6</c:v>
                </c:pt>
                <c:pt idx="7">
                  <c:v>12.3</c:v>
                </c:pt>
                <c:pt idx="8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AA7-46CB-A65C-B00287F131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5864688"/>
        <c:axId val="475872888"/>
      </c:barChart>
      <c:catAx>
        <c:axId val="4758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72888"/>
        <c:crosses val="autoZero"/>
        <c:auto val="1"/>
        <c:lblAlgn val="ctr"/>
        <c:lblOffset val="100"/>
        <c:noMultiLvlLbl val="0"/>
      </c:catAx>
      <c:valAx>
        <c:axId val="47587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52524351122775"/>
          <c:y val="8.2550502307901161E-2"/>
          <c:w val="0.13289571303587053"/>
          <c:h val="6.5800440539787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99928785541973E-2"/>
          <c:y val="3.4168823197287097E-2"/>
          <c:w val="0.97492870877074045"/>
          <c:h val="0.89643835820021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A8-4BED-B3B4-7991111CB26C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5A8-4BED-B3B4-7991111CB2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Tabelle1!$B$2:$B$6</c:f>
              <c:numCache>
                <c:formatCode>0</c:formatCode>
                <c:ptCount val="5"/>
                <c:pt idx="0">
                  <c:v>2967</c:v>
                </c:pt>
                <c:pt idx="1">
                  <c:v>2733</c:v>
                </c:pt>
                <c:pt idx="2">
                  <c:v>2629</c:v>
                </c:pt>
                <c:pt idx="3">
                  <c:v>2680</c:v>
                </c:pt>
                <c:pt idx="4">
                  <c:v>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A8-4BED-B3B4-7991111CB2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7836648"/>
        <c:axId val="997836320"/>
      </c:barChart>
      <c:catAx>
        <c:axId val="997836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836320"/>
        <c:crosses val="autoZero"/>
        <c:auto val="1"/>
        <c:lblAlgn val="ctr"/>
        <c:lblOffset val="150"/>
        <c:noMultiLvlLbl val="0"/>
      </c:catAx>
      <c:valAx>
        <c:axId val="9978363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99783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03508771929823"/>
          <c:y val="7.9687499999999994E-2"/>
          <c:w val="0.47192982456140353"/>
          <c:h val="0.84062499999999996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F9-40D5-9615-3E0AAEF6E4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F9-40D5-9615-3E0AAEF6E4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F9-40D5-9615-3E0AAEF6E4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3F9-40D5-9615-3E0AAEF6E4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3F9-40D5-9615-3E0AAEF6E4F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3F9-40D5-9615-3E0AAEF6E4F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3F9-40D5-9615-3E0AAEF6E4F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3F9-40D5-9615-3E0AAEF6E4F4}"/>
              </c:ext>
            </c:extLst>
          </c:dPt>
          <c:dLbls>
            <c:dLbl>
              <c:idx val="0"/>
              <c:layout>
                <c:manualLayout>
                  <c:x val="-1.337097665423401E-2"/>
                  <c:y val="7.3237819881889765E-2"/>
                </c:manualLayout>
              </c:layout>
              <c:tx>
                <c:rich>
                  <a:bodyPr/>
                  <a:lstStyle/>
                  <a:p>
                    <a:fld id="{CF2731E6-8F9F-4C40-954C-F163907DD1A2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3F9-40D5-9615-3E0AAEF6E4F4}"/>
                </c:ext>
              </c:extLst>
            </c:dLbl>
            <c:dLbl>
              <c:idx val="1"/>
              <c:layout>
                <c:manualLayout>
                  <c:x val="-4.7614863931482246E-2"/>
                  <c:y val="7.072982283464567E-2"/>
                </c:manualLayout>
              </c:layout>
              <c:tx>
                <c:rich>
                  <a:bodyPr/>
                  <a:lstStyle/>
                  <a:p>
                    <a:fld id="{24C13514-7C0A-4E8C-BD27-64AA6FE45E6E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F9-40D5-9615-3E0AAEF6E4F4}"/>
                </c:ext>
              </c:extLst>
            </c:dLbl>
            <c:dLbl>
              <c:idx val="2"/>
              <c:layout>
                <c:manualLayout>
                  <c:x val="-6.9813786434590408E-2"/>
                  <c:y val="1.4726624015748032E-2"/>
                </c:manualLayout>
              </c:layout>
              <c:tx>
                <c:rich>
                  <a:bodyPr/>
                  <a:lstStyle/>
                  <a:p>
                    <a:fld id="{82D085CB-A449-4455-9182-7FE533C62D67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3F9-40D5-9615-3E0AAEF6E4F4}"/>
                </c:ext>
              </c:extLst>
            </c:dLbl>
            <c:dLbl>
              <c:idx val="3"/>
              <c:layout>
                <c:manualLayout>
                  <c:x val="-5.7946263296035361E-2"/>
                  <c:y val="-3.9640632948171425E-2"/>
                </c:manualLayout>
              </c:layout>
              <c:tx>
                <c:rich>
                  <a:bodyPr/>
                  <a:lstStyle/>
                  <a:p>
                    <a:fld id="{47379C5E-1864-4006-A1A1-9214FC36971D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3F9-40D5-9615-3E0AAEF6E4F4}"/>
                </c:ext>
              </c:extLst>
            </c:dLbl>
            <c:dLbl>
              <c:idx val="4"/>
              <c:layout>
                <c:manualLayout>
                  <c:x val="-4.6786503660726619E-2"/>
                  <c:y val="-8.9858560815489763E-2"/>
                </c:manualLayout>
              </c:layout>
              <c:tx>
                <c:rich>
                  <a:bodyPr/>
                  <a:lstStyle/>
                  <a:p>
                    <a:fld id="{44045B01-D663-4ADD-8180-28FB4C99D0A3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3F9-40D5-9615-3E0AAEF6E4F4}"/>
                </c:ext>
              </c:extLst>
            </c:dLbl>
            <c:dLbl>
              <c:idx val="5"/>
              <c:layout>
                <c:manualLayout>
                  <c:x val="6.768904544826633E-2"/>
                  <c:y val="-3.1011441929133916E-2"/>
                </c:manualLayout>
              </c:layout>
              <c:tx>
                <c:rich>
                  <a:bodyPr/>
                  <a:lstStyle/>
                  <a:p>
                    <a:fld id="{5E8AFAA8-9F20-4FD1-8AE4-CC887F52E06C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3F9-40D5-9615-3E0AAEF6E4F4}"/>
                </c:ext>
              </c:extLst>
            </c:dLbl>
            <c:dLbl>
              <c:idx val="6"/>
              <c:layout>
                <c:manualLayout>
                  <c:x val="4.8713565409586893E-2"/>
                  <c:y val="8.5459591230203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AA6B2A-7B8D-429C-9D9C-9C0EBFEE47D2}" type="VALUE">
                      <a:rPr lang="en-US" smtClean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[WERT]</a:t>
                    </a:fld>
                    <a:r>
                      <a:rPr lang="en-US" dirty="0"/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741193535018651E-2"/>
                      <c:h val="4.14531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3F9-40D5-9615-3E0AAEF6E4F4}"/>
                </c:ext>
              </c:extLst>
            </c:dLbl>
            <c:dLbl>
              <c:idx val="7"/>
              <c:layout>
                <c:manualLayout>
                  <c:x val="2.5010844039231938E-2"/>
                  <c:y val="8.7718659730530696E-2"/>
                </c:manualLayout>
              </c:layout>
              <c:tx>
                <c:rich>
                  <a:bodyPr/>
                  <a:lstStyle/>
                  <a:p>
                    <a:fld id="{79D9A99A-29AE-434C-9197-6711A1743064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3F9-40D5-9615-3E0AAEF6E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Tabelle1!$A$2:$A$9</c:f>
              <c:strCache>
                <c:ptCount val="8"/>
                <c:pt idx="0">
                  <c:v>Sozialhilfe/AsylbLG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Arbeitslosenvers.</c:v>
                </c:pt>
                <c:pt idx="4">
                  <c:v>SchwerbehindertenR</c:v>
                </c:pt>
                <c:pt idx="5">
                  <c:v>Rentenvers.</c:v>
                </c:pt>
                <c:pt idx="6">
                  <c:v>Bürgergeld</c:v>
                </c:pt>
                <c:pt idx="7">
                  <c:v>Sonstiges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6.74</c:v>
                </c:pt>
                <c:pt idx="1">
                  <c:v>9.65</c:v>
                </c:pt>
                <c:pt idx="2">
                  <c:v>11.87</c:v>
                </c:pt>
                <c:pt idx="3">
                  <c:v>5.36</c:v>
                </c:pt>
                <c:pt idx="4">
                  <c:v>28.07</c:v>
                </c:pt>
                <c:pt idx="5">
                  <c:v>20.8</c:v>
                </c:pt>
                <c:pt idx="6">
                  <c:v>12.53</c:v>
                </c:pt>
                <c:pt idx="7">
                  <c:v>4.9800000000000004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3F9-40D5-9615-3E0AAEF6E4F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0.7799</cdr:x>
      <cdr:y>0.59377</cdr:y>
    </cdr:from>
    <cdr:to>
      <cdr:x>0.85885</cdr:x>
      <cdr:y>0.71791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2420600" y="4373736"/>
          <a:ext cx="12573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3600" kern="1200" dirty="0">
              <a:solidFill>
                <a:schemeClr val="tx1"/>
              </a:solidFill>
              <a:latin typeface="Forum" panose="020B0604020202020204" charset="0"/>
            </a:rPr>
            <a:t>Urteil</a:t>
          </a:r>
        </a:p>
      </cdr:txBody>
    </cdr:sp>
  </cdr:relSizeAnchor>
  <cdr:relSizeAnchor xmlns:cdr="http://schemas.openxmlformats.org/drawingml/2006/chartDrawing">
    <cdr:from>
      <cdr:x>0.04825</cdr:x>
      <cdr:y>0.12847</cdr:y>
    </cdr:from>
    <cdr:to>
      <cdr:x>0.1272</cdr:x>
      <cdr:y>0.25261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768446" y="946334"/>
          <a:ext cx="12573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3600" kern="1200" dirty="0">
              <a:solidFill>
                <a:schemeClr val="tx1"/>
              </a:solidFill>
              <a:latin typeface="Forum" panose="020B0604020202020204" charset="0"/>
            </a:rPr>
            <a:t>Gerichtsbescheid</a:t>
          </a:r>
        </a:p>
      </cdr:txBody>
    </cdr:sp>
  </cdr:relSizeAnchor>
  <cdr:relSizeAnchor xmlns:cdr="http://schemas.openxmlformats.org/drawingml/2006/chartDrawing">
    <cdr:from>
      <cdr:x>0.11483</cdr:x>
      <cdr:y>0.23192</cdr:y>
    </cdr:from>
    <cdr:to>
      <cdr:x>0.15692</cdr:x>
      <cdr:y>0.30295</cdr:y>
    </cdr:to>
    <cdr:sp macro="" textlink="">
      <cdr:nvSpPr>
        <cdr:cNvPr id="4" name="Textfeld 6"/>
        <cdr:cNvSpPr txBox="1"/>
      </cdr:nvSpPr>
      <cdr:spPr>
        <a:xfrm xmlns:a="http://schemas.openxmlformats.org/drawingml/2006/main">
          <a:off x="1828760" y="1708323"/>
          <a:ext cx="67037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800" dirty="0">
              <a:latin typeface="Forum" panose="020B0604020202020204" charset="0"/>
            </a:rPr>
            <a:t>383</a:t>
          </a:r>
        </a:p>
      </cdr:txBody>
    </cdr:sp>
  </cdr:relSizeAnchor>
  <cdr:relSizeAnchor xmlns:cdr="http://schemas.openxmlformats.org/drawingml/2006/chartDrawing">
    <cdr:from>
      <cdr:x>0.37941</cdr:x>
      <cdr:y>0.23527</cdr:y>
    </cdr:from>
    <cdr:to>
      <cdr:x>0.62059</cdr:x>
      <cdr:y>0.75251</cdr:y>
    </cdr:to>
    <cdr:sp macro="" textlink="">
      <cdr:nvSpPr>
        <cdr:cNvPr id="5" name="Flussdiagramm: Verbinder 4"/>
        <cdr:cNvSpPr/>
      </cdr:nvSpPr>
      <cdr:spPr>
        <a:xfrm xmlns:a="http://schemas.openxmlformats.org/drawingml/2006/main">
          <a:off x="6042481" y="1732973"/>
          <a:ext cx="3840837" cy="3810000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 sz="36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T Drugs" panose="020B0604020202020204" charset="0"/>
          </a:endParaRPr>
        </a:p>
        <a:p xmlns:a="http://schemas.openxmlformats.org/drawingml/2006/main">
          <a:pPr algn="ctr"/>
          <a:r>
            <a:rPr lang="de-DE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um" panose="020B0604020202020204" charset="0"/>
            </a:rPr>
            <a:t>Insgesamt</a:t>
          </a:r>
          <a:br>
            <a:rPr lang="de-DE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um" panose="020B0604020202020204" charset="0"/>
            </a:rPr>
          </a:br>
          <a:r>
            <a: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um" panose="020B0604020202020204" charset="0"/>
            </a:rPr>
            <a:t> </a:t>
          </a:r>
        </a:p>
        <a:p xmlns:a="http://schemas.openxmlformats.org/drawingml/2006/main">
          <a:pPr algn="ctr"/>
          <a:r>
            <a:rPr lang="de-DE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um" panose="020B0604020202020204" charset="0"/>
            </a:rPr>
            <a:t>773</a:t>
          </a:r>
        </a:p>
        <a:p xmlns:a="http://schemas.openxmlformats.org/drawingml/2006/main">
          <a:pPr algn="ctr"/>
          <a:endParaRPr lang="de-DE" dirty="0">
            <a:latin typeface="Forum" panose="020B060402020202020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0.5185</cdr:x>
      <cdr:y>0.03047</cdr:y>
    </cdr:from>
    <cdr:to>
      <cdr:x>0.58166</cdr:x>
      <cdr:y>0.14297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506862" y="247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tx1"/>
              </a:solidFill>
              <a:latin typeface="+mj-lt"/>
            </a:rPr>
            <a:t>Sozialhilfe/AsylbLG</a:t>
          </a:r>
        </a:p>
      </cdr:txBody>
    </cdr:sp>
  </cdr:relSizeAnchor>
  <cdr:relSizeAnchor xmlns:cdr="http://schemas.openxmlformats.org/drawingml/2006/chartDrawing">
    <cdr:from>
      <cdr:x>0.66053</cdr:x>
      <cdr:y>0.11932</cdr:y>
    </cdr:from>
    <cdr:to>
      <cdr:x>0.72368</cdr:x>
      <cdr:y>0.23182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9563100" y="969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tx1"/>
              </a:solidFill>
              <a:latin typeface="+mj-lt"/>
            </a:rPr>
            <a:t>Unfallversicherung</a:t>
          </a:r>
        </a:p>
      </cdr:txBody>
    </cdr:sp>
  </cdr:relSizeAnchor>
  <cdr:relSizeAnchor xmlns:cdr="http://schemas.openxmlformats.org/drawingml/2006/chartDrawing">
    <cdr:from>
      <cdr:x>0.75856</cdr:x>
      <cdr:y>0.34319</cdr:y>
    </cdr:from>
    <cdr:to>
      <cdr:x>0.82172</cdr:x>
      <cdr:y>0.45569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0982496" y="2819400"/>
          <a:ext cx="914430" cy="924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tx1"/>
              </a:solidFill>
              <a:latin typeface="+mj-lt"/>
            </a:rPr>
            <a:t>Kranken-/</a:t>
          </a:r>
          <a:br>
            <a:rPr lang="de-DE" sz="1600" kern="1200" spc="107" dirty="0">
              <a:solidFill>
                <a:schemeClr val="tx1"/>
              </a:solidFill>
              <a:latin typeface="+mj-lt"/>
            </a:rPr>
          </a:br>
          <a:r>
            <a:rPr lang="de-DE" sz="1600" kern="1200" spc="107" dirty="0">
              <a:solidFill>
                <a:schemeClr val="tx1"/>
              </a:solidFill>
              <a:latin typeface="+mj-lt"/>
            </a:rPr>
            <a:t>Pflegeversicherung</a:t>
          </a:r>
        </a:p>
      </cdr:txBody>
    </cdr:sp>
  </cdr:relSizeAnchor>
  <cdr:relSizeAnchor xmlns:cdr="http://schemas.openxmlformats.org/drawingml/2006/chartDrawing">
    <cdr:from>
      <cdr:x>0.74581</cdr:x>
      <cdr:y>0.61217</cdr:y>
    </cdr:from>
    <cdr:to>
      <cdr:x>0.80897</cdr:x>
      <cdr:y>0.72467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10797887" y="5029200"/>
          <a:ext cx="914431" cy="924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tx1"/>
              </a:solidFill>
              <a:latin typeface="+mj-lt"/>
            </a:rPr>
            <a:t>Arbeitslosen-</a:t>
          </a:r>
          <a:br>
            <a:rPr lang="de-DE" sz="1600" kern="1200" spc="107" dirty="0">
              <a:solidFill>
                <a:schemeClr val="tx1"/>
              </a:solidFill>
              <a:latin typeface="+mj-lt"/>
            </a:rPr>
          </a:br>
          <a:r>
            <a:rPr lang="de-DE" sz="1600" kern="1200" spc="107" dirty="0" err="1">
              <a:solidFill>
                <a:schemeClr val="tx1"/>
              </a:solidFill>
              <a:latin typeface="+mj-lt"/>
            </a:rPr>
            <a:t>versicherung</a:t>
          </a:r>
          <a:endParaRPr lang="de-DE" sz="1600" kern="1200" spc="107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0.41834</cdr:x>
      <cdr:y>0.94688</cdr:y>
    </cdr:from>
    <cdr:to>
      <cdr:x>0.4815</cdr:x>
      <cdr:y>1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6056738" y="7696200"/>
          <a:ext cx="914400" cy="43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tx1"/>
              </a:solidFill>
              <a:latin typeface="+mj-lt"/>
            </a:rPr>
            <a:t>Schwerbehindertenrecht</a:t>
          </a:r>
          <a:endParaRPr lang="de-DE" sz="1400" kern="1200" spc="107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0.13328</cdr:x>
      <cdr:y>0.44375</cdr:y>
    </cdr:from>
    <cdr:to>
      <cdr:x>0.19643</cdr:x>
      <cdr:y>0.55625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1929633" y="3645553"/>
          <a:ext cx="914285" cy="924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tx1"/>
              </a:solidFill>
              <a:latin typeface="+mj-lt"/>
            </a:rPr>
            <a:t>Renten-</a:t>
          </a:r>
          <a:br>
            <a:rPr lang="de-DE" sz="1600" kern="1200" spc="107" dirty="0">
              <a:solidFill>
                <a:schemeClr val="tx1"/>
              </a:solidFill>
              <a:latin typeface="+mj-lt"/>
            </a:rPr>
          </a:br>
          <a:r>
            <a:rPr lang="de-DE" sz="1600" kern="1200" spc="107" dirty="0" err="1">
              <a:solidFill>
                <a:schemeClr val="tx1"/>
              </a:solidFill>
              <a:latin typeface="+mj-lt"/>
            </a:rPr>
            <a:t>versicherung</a:t>
          </a:r>
          <a:endParaRPr lang="de-DE" sz="1600" kern="1200" spc="107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0.22445</cdr:x>
      <cdr:y>0.09097</cdr:y>
    </cdr:from>
    <cdr:to>
      <cdr:x>0.28761</cdr:x>
      <cdr:y>0.20347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3249551" y="747350"/>
          <a:ext cx="914431" cy="924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tx1"/>
              </a:solidFill>
              <a:latin typeface="+mj-lt"/>
            </a:rPr>
            <a:t>Bürgergeld</a:t>
          </a:r>
        </a:p>
      </cdr:txBody>
    </cdr:sp>
  </cdr:relSizeAnchor>
  <cdr:relSizeAnchor xmlns:cdr="http://schemas.openxmlformats.org/drawingml/2006/chartDrawing">
    <cdr:from>
      <cdr:x>0.40339</cdr:x>
      <cdr:y>0.01855</cdr:y>
    </cdr:from>
    <cdr:to>
      <cdr:x>0.46655</cdr:x>
      <cdr:y>0.13105</cdr:y>
    </cdr:to>
    <cdr:sp macro="" textlink="">
      <cdr:nvSpPr>
        <cdr:cNvPr id="10" name="Textfeld 9"/>
        <cdr:cNvSpPr txBox="1"/>
      </cdr:nvSpPr>
      <cdr:spPr>
        <a:xfrm xmlns:a="http://schemas.openxmlformats.org/drawingml/2006/main">
          <a:off x="5840351" y="152400"/>
          <a:ext cx="914431" cy="924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tx1"/>
              </a:solidFill>
              <a:latin typeface="+mj-lt"/>
            </a:rPr>
            <a:t>Sonstiges</a:t>
          </a:r>
          <a:endParaRPr lang="de-DE" sz="1400" kern="1200" spc="107" dirty="0">
            <a:solidFill>
              <a:schemeClr val="tx1"/>
            </a:solidFill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288EF-AC2D-4CA0-911F-0C96A4E17B1C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8A74-5C2B-400D-9D9D-B30D430207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64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68A74-5C2B-400D-9D9D-B30D430207A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82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4267200" y="4756546"/>
            <a:ext cx="10176672" cy="1989355"/>
            <a:chOff x="0" y="282179"/>
            <a:chExt cx="13568896" cy="265247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2179"/>
              <a:ext cx="13487961" cy="1726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28"/>
                </a:lnSpc>
              </a:pPr>
              <a:r>
                <a:rPr lang="en-US" sz="9207" dirty="0">
                  <a:latin typeface="Forum"/>
                </a:rPr>
                <a:t>PRESSEGESPRÄCH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0935" y="2200861"/>
              <a:ext cx="13487961" cy="733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400" dirty="0">
                  <a:latin typeface="Forum" panose="020B0604020202020204" charset="0"/>
                </a:rPr>
                <a:t>SOZIALGERICHT REUTLINGEN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172165" y="7200900"/>
            <a:ext cx="3638023" cy="375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800" b="1" dirty="0">
                <a:latin typeface="Forum" panose="020B0604020202020204" charset="0"/>
              </a:rPr>
              <a:t>19. </a:t>
            </a:r>
            <a:r>
              <a:rPr lang="en-US" sz="2800" b="1" dirty="0" err="1">
                <a:latin typeface="Forum" panose="020B0604020202020204" charset="0"/>
              </a:rPr>
              <a:t>März</a:t>
            </a:r>
            <a:r>
              <a:rPr lang="en-US" sz="2800" b="1" dirty="0">
                <a:latin typeface="Forum" panose="020B0604020202020204" charset="0"/>
              </a:rPr>
              <a:t> 2026</a:t>
            </a:r>
            <a:endParaRPr lang="en-US" sz="2800" dirty="0">
              <a:latin typeface="Forum" panose="020B060402020202020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248054"/>
            <a:ext cx="3352800" cy="1866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3"/>
          <p:cNvSpPr txBox="1"/>
          <p:nvPr/>
        </p:nvSpPr>
        <p:spPr>
          <a:xfrm>
            <a:off x="838200" y="954534"/>
            <a:ext cx="11658600" cy="1013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5400" dirty="0">
                <a:solidFill>
                  <a:srgbClr val="0F2A37"/>
                </a:solidFill>
                <a:latin typeface="Forum"/>
              </a:rPr>
              <a:t>ERFOLGSQUOTE ENTSCHEIDUNGEN</a:t>
            </a:r>
          </a:p>
        </p:txBody>
      </p:sp>
      <p:graphicFrame>
        <p:nvGraphicFramePr>
          <p:cNvPr id="51" name="Diagramm 50"/>
          <p:cNvGraphicFramePr/>
          <p:nvPr>
            <p:extLst>
              <p:ext uri="{D42A27DB-BD31-4B8C-83A1-F6EECF244321}">
                <p14:modId xmlns:p14="http://schemas.microsoft.com/office/powerpoint/2010/main" val="327905376"/>
              </p:ext>
            </p:extLst>
          </p:nvPr>
        </p:nvGraphicFramePr>
        <p:xfrm>
          <a:off x="533400" y="2019300"/>
          <a:ext cx="13676998" cy="78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96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990600" y="246150"/>
            <a:ext cx="171450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4800" dirty="0">
                <a:solidFill>
                  <a:srgbClr val="0F2A37"/>
                </a:solidFill>
                <a:latin typeface="Forum"/>
              </a:rPr>
              <a:t>DURCHSCHNITTLICHE VERFAHRENSDAUER DER KLAGEVERFAHREN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14400" y="1514546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F2A37"/>
                </a:solidFill>
                <a:latin typeface="Forum"/>
              </a:rPr>
              <a:t>In </a:t>
            </a:r>
            <a:r>
              <a:rPr lang="en-US" sz="3600" dirty="0" err="1">
                <a:solidFill>
                  <a:srgbClr val="0F2A37"/>
                </a:solidFill>
                <a:latin typeface="Forum"/>
              </a:rPr>
              <a:t>Monaten</a:t>
            </a:r>
            <a:endParaRPr lang="de-DE" sz="3600" dirty="0">
              <a:solidFill>
                <a:srgbClr val="0F2A37"/>
              </a:solidFill>
              <a:latin typeface="Forum"/>
            </a:endParaRPr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1468634719"/>
              </p:ext>
            </p:extLst>
          </p:nvPr>
        </p:nvGraphicFramePr>
        <p:xfrm>
          <a:off x="1524000" y="2476500"/>
          <a:ext cx="15163800" cy="634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70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3"/>
          <p:cNvSpPr txBox="1"/>
          <p:nvPr/>
        </p:nvSpPr>
        <p:spPr>
          <a:xfrm>
            <a:off x="1676400" y="456742"/>
            <a:ext cx="12496800" cy="1855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0F2A37"/>
                </a:solidFill>
                <a:latin typeface="Forum"/>
              </a:rPr>
              <a:t>DURCHSCHNITTLICHE VERFAHRENSDAUER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F2A37"/>
                </a:solidFill>
                <a:latin typeface="Forum"/>
              </a:rPr>
              <a:t>IM VERGLEICH MIT 2024 IN MONATEN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97443129"/>
              </p:ext>
            </p:extLst>
          </p:nvPr>
        </p:nvGraphicFramePr>
        <p:xfrm>
          <a:off x="838200" y="2552700"/>
          <a:ext cx="17145000" cy="736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553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609600" y="-78254"/>
            <a:ext cx="121158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4800" dirty="0">
                <a:solidFill>
                  <a:srgbClr val="0F2A37"/>
                </a:solidFill>
                <a:latin typeface="Forum"/>
              </a:rPr>
              <a:t>ENTWICKLUNG DER ANHÄNGIGEN VERFAHREN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738415855"/>
              </p:ext>
            </p:extLst>
          </p:nvPr>
        </p:nvGraphicFramePr>
        <p:xfrm>
          <a:off x="1715765" y="1396509"/>
          <a:ext cx="13676998" cy="78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591403" y="1073343"/>
            <a:ext cx="4713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F2A37"/>
                </a:solidFill>
                <a:latin typeface="Forum"/>
              </a:rPr>
              <a:t>Am </a:t>
            </a:r>
            <a:r>
              <a:rPr lang="en-US" sz="3600" dirty="0" err="1">
                <a:solidFill>
                  <a:srgbClr val="0F2A37"/>
                </a:solidFill>
                <a:latin typeface="Forum"/>
              </a:rPr>
              <a:t>Jahresende</a:t>
            </a:r>
            <a:r>
              <a:rPr lang="en-US" sz="3600" dirty="0">
                <a:solidFill>
                  <a:srgbClr val="0F2A37"/>
                </a:solidFill>
                <a:latin typeface="Forum"/>
              </a:rPr>
              <a:t> </a:t>
            </a:r>
            <a:r>
              <a:rPr lang="en-US" sz="3600" dirty="0" err="1">
                <a:solidFill>
                  <a:srgbClr val="0F2A37"/>
                </a:solidFill>
                <a:latin typeface="Forum"/>
              </a:rPr>
              <a:t>seit</a:t>
            </a:r>
            <a:r>
              <a:rPr lang="en-US" sz="3600" dirty="0">
                <a:solidFill>
                  <a:srgbClr val="0F2A37"/>
                </a:solidFill>
                <a:latin typeface="Forum"/>
              </a:rPr>
              <a:t> 2021</a:t>
            </a:r>
            <a:endParaRPr lang="de-DE" sz="3600" dirty="0">
              <a:solidFill>
                <a:srgbClr val="0F2A37"/>
              </a:solidFill>
              <a:latin typeface="Forum"/>
            </a:endParaRPr>
          </a:p>
        </p:txBody>
      </p:sp>
    </p:spTree>
    <p:extLst>
      <p:ext uri="{BB962C8B-B14F-4D97-AF65-F5344CB8AC3E}">
        <p14:creationId xmlns:p14="http://schemas.microsoft.com/office/powerpoint/2010/main" val="32564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feld 41"/>
          <p:cNvSpPr txBox="1"/>
          <p:nvPr/>
        </p:nvSpPr>
        <p:spPr>
          <a:xfrm>
            <a:off x="3810000" y="425290"/>
            <a:ext cx="13646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orum" panose="020B0604020202020204" charset="0"/>
              </a:rPr>
              <a:t>ANTEIL DER EINZELNEN RECHTSGEBIETE AM GESAMTBESTAND</a:t>
            </a:r>
            <a:endParaRPr lang="de-DE" sz="4800" dirty="0">
              <a:latin typeface="Forum" panose="020B0604020202020204" charset="0"/>
            </a:endParaRP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860398157"/>
              </p:ext>
            </p:extLst>
          </p:nvPr>
        </p:nvGraphicFramePr>
        <p:xfrm>
          <a:off x="1855849" y="1943100"/>
          <a:ext cx="14478000" cy="821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5"/>
          <p:cNvGrpSpPr/>
          <p:nvPr/>
        </p:nvGrpSpPr>
        <p:grpSpPr>
          <a:xfrm>
            <a:off x="6629399" y="3625066"/>
            <a:ext cx="4930900" cy="4851400"/>
            <a:chOff x="14167" y="0"/>
            <a:chExt cx="6321665" cy="6350000"/>
          </a:xfr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Textfeld 7"/>
          <p:cNvSpPr txBox="1"/>
          <p:nvPr/>
        </p:nvSpPr>
        <p:spPr>
          <a:xfrm>
            <a:off x="7912585" y="4610100"/>
            <a:ext cx="2364527" cy="201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6000" spc="107" dirty="0">
              <a:solidFill>
                <a:srgbClr val="191919"/>
              </a:solidFill>
              <a:latin typeface="Aileron Heavy"/>
            </a:endParaRPr>
          </a:p>
          <a:p>
            <a:pPr algn="ctr"/>
            <a:r>
              <a:rPr lang="de-DE" sz="6000" spc="107" dirty="0">
                <a:solidFill>
                  <a:srgbClr val="191919"/>
                </a:solidFill>
                <a:latin typeface="+mj-lt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8604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3"/>
          <p:cNvSpPr txBox="1"/>
          <p:nvPr/>
        </p:nvSpPr>
        <p:spPr>
          <a:xfrm>
            <a:off x="1447800" y="577950"/>
            <a:ext cx="124968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4800" dirty="0">
                <a:solidFill>
                  <a:srgbClr val="0F2A37"/>
                </a:solidFill>
                <a:latin typeface="Forum"/>
              </a:rPr>
              <a:t>DIE SOZIALGERICHTSBARKEIT IN </a:t>
            </a:r>
            <a:br>
              <a:rPr lang="en-US" sz="4800" dirty="0">
                <a:solidFill>
                  <a:srgbClr val="0F2A37"/>
                </a:solidFill>
                <a:latin typeface="Forum"/>
              </a:rPr>
            </a:br>
            <a:r>
              <a:rPr lang="en-US" sz="4800" dirty="0">
                <a:solidFill>
                  <a:srgbClr val="0F2A37"/>
                </a:solidFill>
                <a:latin typeface="Forum"/>
              </a:rPr>
              <a:t>BADEN-WÜRTTEMBERG </a:t>
            </a:r>
          </a:p>
        </p:txBody>
      </p:sp>
      <p:sp>
        <p:nvSpPr>
          <p:cNvPr id="2" name="Rechteck 1"/>
          <p:cNvSpPr/>
          <p:nvPr/>
        </p:nvSpPr>
        <p:spPr>
          <a:xfrm>
            <a:off x="1485900" y="4200534"/>
            <a:ext cx="2057400" cy="446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Stuttgart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Karlsruhe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Mannheim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Heilbronn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Ulm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Freiburg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Konstanz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Reutlingen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447800" y="3390900"/>
            <a:ext cx="305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1B1B1B"/>
                </a:solidFill>
                <a:latin typeface="Forum" panose="020B0604020202020204" charset="0"/>
              </a:rPr>
              <a:t>Acht</a:t>
            </a:r>
            <a:r>
              <a:rPr lang="en-US" sz="2800" dirty="0">
                <a:solidFill>
                  <a:srgbClr val="1B1B1B"/>
                </a:solidFill>
                <a:latin typeface="Forum" panose="020B0604020202020204" charset="0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Forum" panose="020B0604020202020204" charset="0"/>
              </a:rPr>
              <a:t>Sozialgerichte</a:t>
            </a:r>
            <a:r>
              <a:rPr lang="en-US" sz="2800" dirty="0">
                <a:solidFill>
                  <a:srgbClr val="0F2A37"/>
                </a:solidFill>
                <a:latin typeface="Forum" panose="020B0604020202020204" charset="0"/>
              </a:rPr>
              <a:t>:</a:t>
            </a:r>
            <a:endParaRPr lang="de-DE" sz="2800" dirty="0">
              <a:solidFill>
                <a:srgbClr val="0F2A37"/>
              </a:solidFill>
              <a:latin typeface="Forum" panose="020B060402020202020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59400" y="4200534"/>
            <a:ext cx="4876800" cy="2252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In Stuttgart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48 </a:t>
            </a: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Richter:innen</a:t>
            </a:r>
            <a:endParaRPr lang="en-US" sz="2400" dirty="0">
              <a:solidFill>
                <a:srgbClr val="1B1B1B"/>
              </a:solidFill>
              <a:latin typeface="Forum" panose="020B060402020202020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Rund</a:t>
            </a: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 200 </a:t>
            </a: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ehrenamtliche</a:t>
            </a: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 </a:t>
            </a: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Richter:innen</a:t>
            </a:r>
            <a:endParaRPr lang="en-US" sz="2400" dirty="0">
              <a:solidFill>
                <a:srgbClr val="1B1B1B"/>
              </a:solidFill>
              <a:latin typeface="Forum" panose="020B060402020202020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34000" y="3452455"/>
            <a:ext cx="3637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Forum" panose="020B0604020202020204" charset="0"/>
              </a:rPr>
              <a:t>Ein</a:t>
            </a:r>
            <a:r>
              <a:rPr lang="en-US" sz="2800" dirty="0">
                <a:latin typeface="Forum" panose="020B0604020202020204" charset="0"/>
              </a:rPr>
              <a:t> </a:t>
            </a:r>
            <a:r>
              <a:rPr lang="en-US" sz="2800" dirty="0" err="1">
                <a:latin typeface="Forum" panose="020B0604020202020204" charset="0"/>
              </a:rPr>
              <a:t>Landessozialgericht</a:t>
            </a:r>
            <a:r>
              <a:rPr lang="en-US" sz="2800" dirty="0">
                <a:latin typeface="Forum" panose="020B0604020202020204" charset="0"/>
              </a:rPr>
              <a:t>:</a:t>
            </a:r>
            <a:endParaRPr lang="de-DE" sz="2800" dirty="0">
              <a:latin typeface="Forum" panose="020B060402020202020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948414" y="4200534"/>
            <a:ext cx="9144000" cy="16987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175 </a:t>
            </a: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Richter:innen</a:t>
            </a: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, </a:t>
            </a: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davon</a:t>
            </a: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 53,1 % </a:t>
            </a: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weiblich</a:t>
            </a:r>
            <a:endParaRPr lang="en-US" sz="2400" dirty="0">
              <a:solidFill>
                <a:srgbClr val="1B1B1B"/>
              </a:solidFill>
              <a:latin typeface="Forum" panose="020B060402020202020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Rund</a:t>
            </a: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 1.300 </a:t>
            </a: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ehrenamtliche</a:t>
            </a: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 </a:t>
            </a: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Richter:innen</a:t>
            </a: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 </a:t>
            </a: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insgesamt</a:t>
            </a:r>
            <a:endParaRPr lang="en-US" sz="2400" dirty="0">
              <a:solidFill>
                <a:srgbClr val="1B1B1B"/>
              </a:solidFill>
              <a:latin typeface="Forum" panose="020B060402020202020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237 </a:t>
            </a: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nichtrichterliche</a:t>
            </a: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 </a:t>
            </a: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Beschäftigte</a:t>
            </a:r>
            <a:endParaRPr lang="en-US" sz="2400" dirty="0">
              <a:solidFill>
                <a:srgbClr val="1B1B1B"/>
              </a:solidFill>
              <a:latin typeface="Forum" panose="020B060402020202020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948414" y="3477855"/>
            <a:ext cx="223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Forum" panose="020B0604020202020204" charset="0"/>
              </a:rPr>
              <a:t>Viele</a:t>
            </a:r>
            <a:r>
              <a:rPr lang="en-US" sz="2800" dirty="0">
                <a:latin typeface="Forum" panose="020B0604020202020204" charset="0"/>
              </a:rPr>
              <a:t> </a:t>
            </a:r>
            <a:r>
              <a:rPr lang="en-US" sz="2800" dirty="0" err="1">
                <a:latin typeface="Forum" panose="020B0604020202020204" charset="0"/>
              </a:rPr>
              <a:t>Akteure</a:t>
            </a:r>
            <a:r>
              <a:rPr lang="en-US" sz="2800" dirty="0">
                <a:latin typeface="Forum" panose="020B0604020202020204" charset="0"/>
              </a:rPr>
              <a:t>:</a:t>
            </a:r>
            <a:endParaRPr lang="de-DE" sz="2800" dirty="0">
              <a:latin typeface="Forum" panose="020B060402020202020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944600" y="9172205"/>
            <a:ext cx="3305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F2A37"/>
                </a:solidFill>
                <a:latin typeface="Forum"/>
              </a:rPr>
              <a:t>Stand: 31. Dezember </a:t>
            </a:r>
            <a:r>
              <a:rPr lang="de-DE" sz="2400" dirty="0">
                <a:latin typeface="Forum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70304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144000" y="954919"/>
            <a:ext cx="7693033" cy="8457140"/>
            <a:chOff x="-273644" y="-1202230"/>
            <a:chExt cx="10257377" cy="1127618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202230"/>
              <a:ext cx="9983733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dirty="0">
                  <a:solidFill>
                    <a:srgbClr val="0F2A37"/>
                  </a:solidFill>
                  <a:latin typeface="Forum"/>
                </a:rPr>
                <a:t>GERICHTSBEZIRKE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273644" y="292218"/>
              <a:ext cx="9983733" cy="9781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Forum" panose="020B0604020202020204" charset="0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Tübingen</a:t>
              </a:r>
              <a:endParaRPr lang="en-US" sz="2724" dirty="0">
                <a:solidFill>
                  <a:srgbClr val="1B1B1B"/>
                </a:solidFill>
                <a:latin typeface="Forum" panose="020B0604020202020204" charset="0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Forum" panose="020B0604020202020204" charset="0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Zollernalbkreis</a:t>
              </a:r>
              <a:endParaRPr lang="en-US" sz="2724" dirty="0">
                <a:solidFill>
                  <a:srgbClr val="1B1B1B"/>
                </a:solidFill>
                <a:latin typeface="Forum" panose="020B0604020202020204" charset="0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Forum" panose="020B0604020202020204" charset="0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Freudenstadt</a:t>
              </a:r>
              <a:endParaRPr lang="en-US" sz="2724" dirty="0">
                <a:solidFill>
                  <a:srgbClr val="1B1B1B"/>
                </a:solidFill>
                <a:latin typeface="Forum" panose="020B0604020202020204" charset="0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Forum" panose="020B0604020202020204" charset="0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Rottweil</a:t>
              </a:r>
              <a:endParaRPr lang="en-US" sz="2724" dirty="0">
                <a:solidFill>
                  <a:srgbClr val="1B1B1B"/>
                </a:solidFill>
                <a:latin typeface="Forum" panose="020B0604020202020204" charset="0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Forum" panose="020B0604020202020204" charset="0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Tuttlingen</a:t>
              </a:r>
              <a:endParaRPr lang="en-US" sz="2724" dirty="0">
                <a:solidFill>
                  <a:srgbClr val="1B1B1B"/>
                </a:solidFill>
                <a:latin typeface="Forum" panose="020B0604020202020204" charset="0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Forum" panose="020B0604020202020204" charset="0"/>
                </a:rPr>
                <a:t> Reutlingen</a:t>
              </a: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Forum" panose="020B0604020202020204" charset="0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Schwarzwald-Baar-Kreis</a:t>
              </a:r>
              <a:endParaRPr lang="en-US" sz="2724" dirty="0">
                <a:solidFill>
                  <a:srgbClr val="1B1B1B"/>
                </a:solidFill>
                <a:latin typeface="Forum" panose="020B0604020202020204" charset="0"/>
              </a:endParaRP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1790700"/>
            <a:ext cx="6096000" cy="65749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876300"/>
            <a:ext cx="7487800" cy="1560748"/>
          </a:xfrm>
          <a:prstGeom prst="rect">
            <a:avLst/>
          </a:prstGeom>
          <a:ln>
            <a:solidFill>
              <a:srgbClr val="3D7692"/>
            </a:solidFill>
          </a:ln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2"/>
              </a:lnSpc>
            </a:pPr>
            <a:r>
              <a:rPr lang="en-US" sz="4800" dirty="0">
                <a:latin typeface="Forum"/>
              </a:rPr>
              <a:t>PERSONALBESTAND</a:t>
            </a:r>
          </a:p>
          <a:p>
            <a:pPr>
              <a:lnSpc>
                <a:spcPts val="6402"/>
              </a:lnSpc>
            </a:pPr>
            <a:r>
              <a:rPr lang="en-US" sz="3600" dirty="0" err="1">
                <a:latin typeface="Forum"/>
              </a:rPr>
              <a:t>zum</a:t>
            </a:r>
            <a:r>
              <a:rPr lang="en-US" sz="3600" dirty="0">
                <a:latin typeface="Forum"/>
              </a:rPr>
              <a:t> 01. </a:t>
            </a:r>
            <a:r>
              <a:rPr lang="en-US" sz="3600" dirty="0" err="1">
                <a:latin typeface="Forum"/>
              </a:rPr>
              <a:t>Februar</a:t>
            </a:r>
            <a:r>
              <a:rPr lang="en-US" sz="3600" dirty="0">
                <a:latin typeface="Forum"/>
              </a:rPr>
              <a:t> 2026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8" b="92025" l="0" r="9822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7400" y="2472507"/>
            <a:ext cx="8039748" cy="5179759"/>
          </a:xfrm>
          <a:prstGeom prst="ellipse">
            <a:avLst/>
          </a:prstGeom>
        </p:spPr>
      </p:pic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28858"/>
              </p:ext>
            </p:extLst>
          </p:nvPr>
        </p:nvGraphicFramePr>
        <p:xfrm>
          <a:off x="1143000" y="3162300"/>
          <a:ext cx="12192000" cy="536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62599549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610817098"/>
                    </a:ext>
                  </a:extLst>
                </a:gridCol>
              </a:tblGrid>
              <a:tr h="906600">
                <a:tc>
                  <a:txBody>
                    <a:bodyPr/>
                    <a:lstStyle/>
                    <a:p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Beschäftigte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davon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zur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Unterstützung</a:t>
                      </a:r>
                      <a:endParaRPr lang="de-DE" sz="2400" b="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2</a:t>
                      </a:r>
                      <a:endParaRPr lang="de-DE" sz="2400" b="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813742"/>
                  </a:ext>
                </a:extLst>
              </a:tr>
              <a:tr h="906600"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Richterlicher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Dienst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Vollzeit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11</a:t>
                      </a:r>
                    </a:p>
                    <a:p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90371"/>
                  </a:ext>
                </a:extLst>
              </a:tr>
              <a:tr h="906600"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Richterlicher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Dienst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Teilzeit</a:t>
                      </a:r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1</a:t>
                      </a:r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176981"/>
                  </a:ext>
                </a:extLst>
              </a:tr>
              <a:tr h="906600"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Nichtrichterlicher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Dienst</a:t>
                      </a:r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18</a:t>
                      </a:r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011820"/>
                  </a:ext>
                </a:extLst>
              </a:tr>
              <a:tr h="906600"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Ehrenamtliche</a:t>
                      </a:r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Richter:innen</a:t>
                      </a:r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178</a:t>
                      </a:r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858362"/>
                  </a:ext>
                </a:extLst>
              </a:tr>
              <a:tr h="644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Kammeranzahl</a:t>
                      </a:r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solidFill>
                            <a:schemeClr val="tx1"/>
                          </a:solidFill>
                          <a:latin typeface="Forum" panose="020B0604020202020204" charset="0"/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1781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257800" y="6092021"/>
            <a:ext cx="11027186" cy="147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519"/>
              </a:lnSpc>
            </a:pPr>
            <a:r>
              <a:rPr lang="en-US" sz="9599" dirty="0">
                <a:latin typeface="Forum"/>
              </a:rPr>
              <a:t>VIELEN DANK!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85900"/>
            <a:ext cx="5680143" cy="31619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990600" y="-80626"/>
            <a:ext cx="11557710" cy="1876372"/>
            <a:chOff x="0" y="-751234"/>
            <a:chExt cx="15410280" cy="250182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51234"/>
              <a:ext cx="15410280" cy="1723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4800" dirty="0">
                  <a:solidFill>
                    <a:srgbClr val="0F2A37"/>
                  </a:solidFill>
                  <a:latin typeface="Forum"/>
                </a:rPr>
                <a:t>ENTWICKLUNG DER EINGANGSZAHLEN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07571"/>
              <a:ext cx="11203743" cy="743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600" dirty="0" err="1">
                  <a:solidFill>
                    <a:srgbClr val="0F2A37"/>
                  </a:solidFill>
                  <a:latin typeface="Forum" panose="020B0604020202020204" charset="0"/>
                </a:rPr>
                <a:t>Klagen</a:t>
              </a:r>
              <a:r>
                <a:rPr lang="en-US" sz="3600" dirty="0">
                  <a:solidFill>
                    <a:srgbClr val="0F2A37"/>
                  </a:solidFill>
                  <a:latin typeface="Forum" panose="020B0604020202020204" charset="0"/>
                </a:rPr>
                <a:t> und </a:t>
              </a:r>
              <a:r>
                <a:rPr lang="en-US" sz="3600" dirty="0" err="1">
                  <a:solidFill>
                    <a:srgbClr val="0F2A37"/>
                  </a:solidFill>
                  <a:latin typeface="Forum" panose="020B0604020202020204" charset="0"/>
                </a:rPr>
                <a:t>Eilanträge</a:t>
              </a:r>
              <a:r>
                <a:rPr lang="en-US" sz="3600" dirty="0">
                  <a:solidFill>
                    <a:srgbClr val="0F2A37"/>
                  </a:solidFill>
                  <a:latin typeface="Forum" panose="020B0604020202020204" charset="0"/>
                </a:rPr>
                <a:t> </a:t>
              </a:r>
              <a:r>
                <a:rPr lang="en-US" sz="3600" dirty="0" err="1">
                  <a:solidFill>
                    <a:srgbClr val="0F2A37"/>
                  </a:solidFill>
                  <a:latin typeface="Forum" panose="020B0604020202020204" charset="0"/>
                </a:rPr>
                <a:t>seit</a:t>
              </a:r>
              <a:r>
                <a:rPr lang="en-US" sz="3600" dirty="0">
                  <a:solidFill>
                    <a:srgbClr val="0F2A37"/>
                  </a:solidFill>
                  <a:latin typeface="Forum" panose="020B0604020202020204" charset="0"/>
                </a:rPr>
                <a:t> 2021</a:t>
              </a:r>
            </a:p>
          </p:txBody>
        </p:sp>
      </p:grpSp>
      <p:grpSp>
        <p:nvGrpSpPr>
          <p:cNvPr id="34" name="Group 5"/>
          <p:cNvGrpSpPr/>
          <p:nvPr/>
        </p:nvGrpSpPr>
        <p:grpSpPr>
          <a:xfrm>
            <a:off x="2362200" y="2400300"/>
            <a:ext cx="12303133" cy="6413891"/>
            <a:chOff x="-18163" y="-1032976"/>
            <a:chExt cx="16404170" cy="9027030"/>
          </a:xfrm>
        </p:grpSpPr>
        <p:grpSp>
          <p:nvGrpSpPr>
            <p:cNvPr id="53" name="Group 6"/>
            <p:cNvGrpSpPr/>
            <p:nvPr/>
          </p:nvGrpSpPr>
          <p:grpSpPr>
            <a:xfrm>
              <a:off x="2217036" y="-1032976"/>
              <a:ext cx="1130221" cy="7531610"/>
              <a:chOff x="-4492733" y="-1342136"/>
              <a:chExt cx="1468487" cy="9785761"/>
            </a:xfrm>
          </p:grpSpPr>
          <p:sp>
            <p:nvSpPr>
              <p:cNvPr id="72" name="Freeform 7"/>
              <p:cNvSpPr/>
              <p:nvPr/>
            </p:nvSpPr>
            <p:spPr>
              <a:xfrm>
                <a:off x="-4492733" y="-1342136"/>
                <a:ext cx="1468487" cy="9785761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4" name="Group 8"/>
            <p:cNvGrpSpPr/>
            <p:nvPr/>
          </p:nvGrpSpPr>
          <p:grpSpPr>
            <a:xfrm>
              <a:off x="8097213" y="-1032976"/>
              <a:ext cx="1130221" cy="7588968"/>
              <a:chOff x="-5965542" y="-1342138"/>
              <a:chExt cx="1468487" cy="9860287"/>
            </a:xfrm>
          </p:grpSpPr>
          <p:sp>
            <p:nvSpPr>
              <p:cNvPr id="71" name="Freeform 9"/>
              <p:cNvSpPr/>
              <p:nvPr/>
            </p:nvSpPr>
            <p:spPr>
              <a:xfrm>
                <a:off x="-5965542" y="-1342138"/>
                <a:ext cx="1468487" cy="9860287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6" name="Group 12"/>
            <p:cNvGrpSpPr/>
            <p:nvPr/>
          </p:nvGrpSpPr>
          <p:grpSpPr>
            <a:xfrm>
              <a:off x="5150813" y="-1032976"/>
              <a:ext cx="1130221" cy="7830397"/>
              <a:chOff x="-5237338" y="-1342137"/>
              <a:chExt cx="1468487" cy="10173973"/>
            </a:xfrm>
          </p:grpSpPr>
          <p:sp>
            <p:nvSpPr>
              <p:cNvPr id="69" name="Freeform 13"/>
              <p:cNvSpPr/>
              <p:nvPr/>
            </p:nvSpPr>
            <p:spPr>
              <a:xfrm>
                <a:off x="-5237338" y="-1342137"/>
                <a:ext cx="1468487" cy="10173973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7" name="Group 14"/>
            <p:cNvGrpSpPr/>
            <p:nvPr/>
          </p:nvGrpSpPr>
          <p:grpSpPr>
            <a:xfrm>
              <a:off x="11145212" y="-1032976"/>
              <a:ext cx="1130221" cy="7486240"/>
              <a:chOff x="-6561740" y="-1342138"/>
              <a:chExt cx="1468487" cy="9726813"/>
            </a:xfrm>
          </p:grpSpPr>
          <p:sp>
            <p:nvSpPr>
              <p:cNvPr id="68" name="Freeform 15"/>
              <p:cNvSpPr/>
              <p:nvPr/>
            </p:nvSpPr>
            <p:spPr>
              <a:xfrm>
                <a:off x="-6561740" y="-1342138"/>
                <a:ext cx="1468487" cy="9726813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0" name="TextBox 18"/>
            <p:cNvSpPr txBox="1"/>
            <p:nvPr/>
          </p:nvSpPr>
          <p:spPr>
            <a:xfrm>
              <a:off x="4045837" y="7392397"/>
              <a:ext cx="3280615" cy="601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>
                  <a:solidFill>
                    <a:srgbClr val="191919"/>
                  </a:solidFill>
                </a:rPr>
                <a:t>2021</a:t>
              </a:r>
            </a:p>
          </p:txBody>
        </p:sp>
        <p:sp>
          <p:nvSpPr>
            <p:cNvPr id="61" name="TextBox 19"/>
            <p:cNvSpPr txBox="1"/>
            <p:nvPr/>
          </p:nvSpPr>
          <p:spPr>
            <a:xfrm>
              <a:off x="6992235" y="7392397"/>
              <a:ext cx="3280615" cy="601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>
                  <a:solidFill>
                    <a:srgbClr val="191919"/>
                  </a:solidFill>
                </a:rPr>
                <a:t>2022</a:t>
              </a:r>
            </a:p>
          </p:txBody>
        </p:sp>
        <p:sp>
          <p:nvSpPr>
            <p:cNvPr id="62" name="TextBox 20"/>
            <p:cNvSpPr txBox="1"/>
            <p:nvPr/>
          </p:nvSpPr>
          <p:spPr>
            <a:xfrm>
              <a:off x="13105392" y="7392398"/>
              <a:ext cx="3280615" cy="6016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>
                  <a:solidFill>
                    <a:srgbClr val="191919"/>
                  </a:solidFill>
                </a:rPr>
                <a:t>2024</a:t>
              </a:r>
            </a:p>
          </p:txBody>
        </p:sp>
        <p:sp>
          <p:nvSpPr>
            <p:cNvPr id="63" name="TextBox 21"/>
            <p:cNvSpPr txBox="1"/>
            <p:nvPr/>
          </p:nvSpPr>
          <p:spPr>
            <a:xfrm>
              <a:off x="-3" y="6153702"/>
              <a:ext cx="1092809" cy="611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191919"/>
                  </a:solidFill>
                </a:rPr>
                <a:t>500</a:t>
              </a:r>
            </a:p>
          </p:txBody>
        </p:sp>
        <p:sp>
          <p:nvSpPr>
            <p:cNvPr id="64" name="TextBox 22"/>
            <p:cNvSpPr txBox="1"/>
            <p:nvPr/>
          </p:nvSpPr>
          <p:spPr>
            <a:xfrm>
              <a:off x="-18163" y="5136572"/>
              <a:ext cx="1092809" cy="64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191919"/>
                  </a:solidFill>
                </a:rPr>
                <a:t>1000</a:t>
              </a:r>
            </a:p>
          </p:txBody>
        </p:sp>
        <p:sp>
          <p:nvSpPr>
            <p:cNvPr id="65" name="TextBox 23"/>
            <p:cNvSpPr txBox="1"/>
            <p:nvPr/>
          </p:nvSpPr>
          <p:spPr>
            <a:xfrm>
              <a:off x="-3" y="4089699"/>
              <a:ext cx="1092809" cy="64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191919"/>
                  </a:solidFill>
                </a:rPr>
                <a:t>1500</a:t>
              </a:r>
            </a:p>
          </p:txBody>
        </p:sp>
        <p:sp>
          <p:nvSpPr>
            <p:cNvPr id="66" name="TextBox 24"/>
            <p:cNvSpPr txBox="1"/>
            <p:nvPr/>
          </p:nvSpPr>
          <p:spPr>
            <a:xfrm>
              <a:off x="0" y="3061596"/>
              <a:ext cx="1092809" cy="64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191919"/>
                  </a:solidFill>
                </a:rPr>
                <a:t>2000</a:t>
              </a:r>
            </a:p>
          </p:txBody>
        </p:sp>
        <p:sp>
          <p:nvSpPr>
            <p:cNvPr id="67" name="TextBox 25"/>
            <p:cNvSpPr txBox="1"/>
            <p:nvPr/>
          </p:nvSpPr>
          <p:spPr>
            <a:xfrm>
              <a:off x="-8808" y="2018039"/>
              <a:ext cx="1092809" cy="64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191919"/>
                  </a:solidFill>
                </a:rPr>
                <a:t>2500</a:t>
              </a:r>
            </a:p>
          </p:txBody>
        </p:sp>
        <p:sp>
          <p:nvSpPr>
            <p:cNvPr id="99" name="TextBox 17"/>
            <p:cNvSpPr txBox="1"/>
            <p:nvPr/>
          </p:nvSpPr>
          <p:spPr>
            <a:xfrm>
              <a:off x="1163539" y="7335714"/>
              <a:ext cx="3280615" cy="64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>
                  <a:solidFill>
                    <a:srgbClr val="191919"/>
                  </a:solidFill>
                </a:rPr>
                <a:t>2010</a:t>
              </a:r>
            </a:p>
          </p:txBody>
        </p:sp>
      </p:grpSp>
      <p:grpSp>
        <p:nvGrpSpPr>
          <p:cNvPr id="36" name="Group 28"/>
          <p:cNvGrpSpPr/>
          <p:nvPr/>
        </p:nvGrpSpPr>
        <p:grpSpPr>
          <a:xfrm>
            <a:off x="6238934" y="4103678"/>
            <a:ext cx="847666" cy="3837126"/>
            <a:chOff x="0" y="0"/>
            <a:chExt cx="1468487" cy="5547097"/>
          </a:xfrm>
          <a:solidFill>
            <a:schemeClr val="tx1"/>
          </a:solidFill>
        </p:grpSpPr>
        <p:sp>
          <p:nvSpPr>
            <p:cNvPr id="51" name="Freeform 29"/>
            <p:cNvSpPr/>
            <p:nvPr/>
          </p:nvSpPr>
          <p:spPr>
            <a:xfrm>
              <a:off x="0" y="0"/>
              <a:ext cx="1468487" cy="5547097"/>
            </a:xfrm>
            <a:custGeom>
              <a:avLst/>
              <a:gdLst/>
              <a:ahLst/>
              <a:cxnLst/>
              <a:rect l="l" t="t" r="r" b="b"/>
              <a:pathLst>
                <a:path w="1468487" h="5547097">
                  <a:moveTo>
                    <a:pt x="1344027" y="5547097"/>
                  </a:moveTo>
                  <a:lnTo>
                    <a:pt x="124460" y="5547097"/>
                  </a:lnTo>
                  <a:cubicBezTo>
                    <a:pt x="55880" y="5547097"/>
                    <a:pt x="0" y="5491217"/>
                    <a:pt x="0" y="54226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5422637"/>
                  </a:lnTo>
                  <a:cubicBezTo>
                    <a:pt x="1468487" y="5491217"/>
                    <a:pt x="1412607" y="5547097"/>
                    <a:pt x="1344027" y="554709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7" name="Group 30"/>
          <p:cNvGrpSpPr/>
          <p:nvPr/>
        </p:nvGrpSpPr>
        <p:grpSpPr>
          <a:xfrm>
            <a:off x="10744200" y="4568110"/>
            <a:ext cx="847666" cy="3395848"/>
            <a:chOff x="0" y="0"/>
            <a:chExt cx="1468487" cy="4231061"/>
          </a:xfrm>
          <a:solidFill>
            <a:schemeClr val="tx1"/>
          </a:solidFill>
        </p:grpSpPr>
        <p:sp>
          <p:nvSpPr>
            <p:cNvPr id="50" name="Freeform 31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" name="Group 32"/>
          <p:cNvGrpSpPr/>
          <p:nvPr/>
        </p:nvGrpSpPr>
        <p:grpSpPr>
          <a:xfrm>
            <a:off x="4038600" y="2449376"/>
            <a:ext cx="847666" cy="5514453"/>
            <a:chOff x="0" y="0"/>
            <a:chExt cx="1468487" cy="4231061"/>
          </a:xfrm>
          <a:solidFill>
            <a:schemeClr val="tx1"/>
          </a:solidFill>
        </p:grpSpPr>
        <p:sp>
          <p:nvSpPr>
            <p:cNvPr id="49" name="Freeform 33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" name="Group 34"/>
          <p:cNvGrpSpPr/>
          <p:nvPr/>
        </p:nvGrpSpPr>
        <p:grpSpPr>
          <a:xfrm>
            <a:off x="8458200" y="4988604"/>
            <a:ext cx="847666" cy="2975353"/>
            <a:chOff x="0" y="0"/>
            <a:chExt cx="1468487" cy="7494060"/>
          </a:xfrm>
          <a:solidFill>
            <a:schemeClr val="tx1"/>
          </a:solidFill>
        </p:grpSpPr>
        <p:sp>
          <p:nvSpPr>
            <p:cNvPr id="48" name="Freeform 35"/>
            <p:cNvSpPr/>
            <p:nvPr/>
          </p:nvSpPr>
          <p:spPr>
            <a:xfrm>
              <a:off x="0" y="0"/>
              <a:ext cx="1468487" cy="7494060"/>
            </a:xfrm>
            <a:custGeom>
              <a:avLst/>
              <a:gdLst/>
              <a:ahLst/>
              <a:cxnLst/>
              <a:rect l="l" t="t" r="r" b="b"/>
              <a:pathLst>
                <a:path w="1468487" h="7494060">
                  <a:moveTo>
                    <a:pt x="1344027" y="7494059"/>
                  </a:moveTo>
                  <a:lnTo>
                    <a:pt x="124460" y="7494059"/>
                  </a:lnTo>
                  <a:cubicBezTo>
                    <a:pt x="55880" y="7494059"/>
                    <a:pt x="0" y="7438179"/>
                    <a:pt x="0" y="736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7369599"/>
                  </a:lnTo>
                  <a:cubicBezTo>
                    <a:pt x="1468487" y="7438179"/>
                    <a:pt x="1412607" y="7494060"/>
                    <a:pt x="1344027" y="749406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" name="TextBox 25"/>
          <p:cNvSpPr txBox="1"/>
          <p:nvPr/>
        </p:nvSpPr>
        <p:spPr>
          <a:xfrm>
            <a:off x="2375821" y="3892154"/>
            <a:ext cx="81960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3000</a:t>
            </a:r>
          </a:p>
        </p:txBody>
      </p:sp>
      <p:sp>
        <p:nvSpPr>
          <p:cNvPr id="41" name="Textfeld 36"/>
          <p:cNvSpPr txBox="1"/>
          <p:nvPr/>
        </p:nvSpPr>
        <p:spPr>
          <a:xfrm>
            <a:off x="10776168" y="4568109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2546</a:t>
            </a:r>
          </a:p>
        </p:txBody>
      </p:sp>
      <p:sp>
        <p:nvSpPr>
          <p:cNvPr id="42" name="Textfeld 37"/>
          <p:cNvSpPr txBox="1"/>
          <p:nvPr/>
        </p:nvSpPr>
        <p:spPr>
          <a:xfrm>
            <a:off x="8463519" y="5053804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2430</a:t>
            </a:r>
          </a:p>
        </p:txBody>
      </p:sp>
      <p:sp>
        <p:nvSpPr>
          <p:cNvPr id="43" name="Textfeld 38"/>
          <p:cNvSpPr txBox="1"/>
          <p:nvPr/>
        </p:nvSpPr>
        <p:spPr>
          <a:xfrm>
            <a:off x="6248401" y="4103678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2986</a:t>
            </a:r>
          </a:p>
        </p:txBody>
      </p:sp>
      <p:sp>
        <p:nvSpPr>
          <p:cNvPr id="44" name="Textfeld 39"/>
          <p:cNvSpPr txBox="1"/>
          <p:nvPr/>
        </p:nvSpPr>
        <p:spPr>
          <a:xfrm>
            <a:off x="4066419" y="2483218"/>
            <a:ext cx="824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3992</a:t>
            </a:r>
          </a:p>
        </p:txBody>
      </p:sp>
      <p:sp>
        <p:nvSpPr>
          <p:cNvPr id="46" name="TextBox 25"/>
          <p:cNvSpPr txBox="1"/>
          <p:nvPr/>
        </p:nvSpPr>
        <p:spPr>
          <a:xfrm>
            <a:off x="2383245" y="3145689"/>
            <a:ext cx="81960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3500</a:t>
            </a:r>
          </a:p>
        </p:txBody>
      </p:sp>
      <p:sp>
        <p:nvSpPr>
          <p:cNvPr id="47" name="TextBox 25"/>
          <p:cNvSpPr txBox="1"/>
          <p:nvPr/>
        </p:nvSpPr>
        <p:spPr>
          <a:xfrm>
            <a:off x="2369216" y="2400300"/>
            <a:ext cx="81960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4000</a:t>
            </a:r>
          </a:p>
        </p:txBody>
      </p:sp>
      <p:sp>
        <p:nvSpPr>
          <p:cNvPr id="73" name="TextBox 20"/>
          <p:cNvSpPr txBox="1"/>
          <p:nvPr/>
        </p:nvSpPr>
        <p:spPr>
          <a:xfrm>
            <a:off x="9937802" y="8386702"/>
            <a:ext cx="2460462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2400" spc="120" dirty="0">
                <a:solidFill>
                  <a:srgbClr val="191919"/>
                </a:solidFill>
              </a:rPr>
              <a:t>2023</a:t>
            </a:r>
          </a:p>
        </p:txBody>
      </p:sp>
      <p:sp>
        <p:nvSpPr>
          <p:cNvPr id="74" name="Freeform 15"/>
          <p:cNvSpPr/>
          <p:nvPr/>
        </p:nvSpPr>
        <p:spPr>
          <a:xfrm>
            <a:off x="13011270" y="2398538"/>
            <a:ext cx="847666" cy="5319128"/>
          </a:xfrm>
          <a:custGeom>
            <a:avLst/>
            <a:gdLst/>
            <a:ahLst/>
            <a:cxnLst/>
            <a:rect l="l" t="t" r="r" b="b"/>
            <a:pathLst>
              <a:path w="1468487" h="9115961">
                <a:moveTo>
                  <a:pt x="1344027" y="9115961"/>
                </a:moveTo>
                <a:lnTo>
                  <a:pt x="124460" y="9115961"/>
                </a:lnTo>
                <a:cubicBezTo>
                  <a:pt x="55880" y="9115961"/>
                  <a:pt x="0" y="9060082"/>
                  <a:pt x="0" y="899150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44027" y="0"/>
                </a:lnTo>
                <a:cubicBezTo>
                  <a:pt x="1412607" y="0"/>
                  <a:pt x="1468487" y="55880"/>
                  <a:pt x="1468487" y="124460"/>
                </a:cubicBezTo>
                <a:lnTo>
                  <a:pt x="1468487" y="8991502"/>
                </a:lnTo>
                <a:cubicBezTo>
                  <a:pt x="1468487" y="9060082"/>
                  <a:pt x="1412607" y="9115961"/>
                  <a:pt x="1344027" y="9115961"/>
                </a:cubicBezTo>
                <a:close/>
              </a:path>
            </a:pathLst>
          </a:custGeom>
          <a:solidFill>
            <a:schemeClr val="accent1">
              <a:lumMod val="75000"/>
              <a:alpha val="19608"/>
            </a:schemeClr>
          </a:solidFill>
        </p:spPr>
        <p:txBody>
          <a:bodyPr/>
          <a:lstStyle/>
          <a:p>
            <a:endParaRPr lang="de-DE"/>
          </a:p>
        </p:txBody>
      </p:sp>
      <p:grpSp>
        <p:nvGrpSpPr>
          <p:cNvPr id="75" name="Group 30"/>
          <p:cNvGrpSpPr/>
          <p:nvPr/>
        </p:nvGrpSpPr>
        <p:grpSpPr>
          <a:xfrm>
            <a:off x="13011270" y="4353819"/>
            <a:ext cx="847666" cy="3606785"/>
            <a:chOff x="0" y="0"/>
            <a:chExt cx="1468487" cy="4231061"/>
          </a:xfrm>
          <a:solidFill>
            <a:schemeClr val="tx1"/>
          </a:solidFill>
        </p:grpSpPr>
        <p:sp>
          <p:nvSpPr>
            <p:cNvPr id="76" name="Freeform 31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7" name="Textfeld 36"/>
          <p:cNvSpPr txBox="1"/>
          <p:nvPr/>
        </p:nvSpPr>
        <p:spPr>
          <a:xfrm>
            <a:off x="13035924" y="4381133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2694</a:t>
            </a:r>
          </a:p>
        </p:txBody>
      </p:sp>
      <p:sp>
        <p:nvSpPr>
          <p:cNvPr id="45" name="Freeform 15"/>
          <p:cNvSpPr/>
          <p:nvPr/>
        </p:nvSpPr>
        <p:spPr>
          <a:xfrm>
            <a:off x="15188810" y="2432536"/>
            <a:ext cx="847666" cy="5319128"/>
          </a:xfrm>
          <a:custGeom>
            <a:avLst/>
            <a:gdLst/>
            <a:ahLst/>
            <a:cxnLst/>
            <a:rect l="l" t="t" r="r" b="b"/>
            <a:pathLst>
              <a:path w="1468487" h="9115961">
                <a:moveTo>
                  <a:pt x="1344027" y="9115961"/>
                </a:moveTo>
                <a:lnTo>
                  <a:pt x="124460" y="9115961"/>
                </a:lnTo>
                <a:cubicBezTo>
                  <a:pt x="55880" y="9115961"/>
                  <a:pt x="0" y="9060082"/>
                  <a:pt x="0" y="899150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44027" y="0"/>
                </a:lnTo>
                <a:cubicBezTo>
                  <a:pt x="1412607" y="0"/>
                  <a:pt x="1468487" y="55880"/>
                  <a:pt x="1468487" y="124460"/>
                </a:cubicBezTo>
                <a:lnTo>
                  <a:pt x="1468487" y="8991502"/>
                </a:lnTo>
                <a:cubicBezTo>
                  <a:pt x="1468487" y="9060082"/>
                  <a:pt x="1412607" y="9115961"/>
                  <a:pt x="1344027" y="9115961"/>
                </a:cubicBezTo>
                <a:close/>
              </a:path>
            </a:pathLst>
          </a:custGeom>
          <a:solidFill>
            <a:schemeClr val="accent1">
              <a:lumMod val="75000"/>
              <a:alpha val="19608"/>
            </a:schemeClr>
          </a:solidFill>
        </p:spPr>
        <p:txBody>
          <a:bodyPr/>
          <a:lstStyle/>
          <a:p>
            <a:endParaRPr lang="de-DE"/>
          </a:p>
        </p:txBody>
      </p:sp>
      <p:grpSp>
        <p:nvGrpSpPr>
          <p:cNvPr id="52" name="Group 30"/>
          <p:cNvGrpSpPr/>
          <p:nvPr/>
        </p:nvGrpSpPr>
        <p:grpSpPr>
          <a:xfrm>
            <a:off x="15188810" y="3771900"/>
            <a:ext cx="847666" cy="4188704"/>
            <a:chOff x="0" y="0"/>
            <a:chExt cx="1468487" cy="4231061"/>
          </a:xfrm>
          <a:solidFill>
            <a:schemeClr val="tx1"/>
          </a:solidFill>
        </p:grpSpPr>
        <p:sp>
          <p:nvSpPr>
            <p:cNvPr id="55" name="Freeform 31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8" name="Textfeld 36"/>
          <p:cNvSpPr txBox="1"/>
          <p:nvPr/>
        </p:nvSpPr>
        <p:spPr>
          <a:xfrm>
            <a:off x="15234974" y="3771900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>
                <a:solidFill>
                  <a:schemeClr val="bg1"/>
                </a:solidFill>
              </a:rPr>
              <a:t>3225</a:t>
            </a:r>
          </a:p>
        </p:txBody>
      </p:sp>
      <p:sp>
        <p:nvSpPr>
          <p:cNvPr id="70" name="TextBox 20"/>
          <p:cNvSpPr txBox="1"/>
          <p:nvPr/>
        </p:nvSpPr>
        <p:spPr>
          <a:xfrm>
            <a:off x="14382411" y="8343900"/>
            <a:ext cx="2460462" cy="427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2400" b="1" spc="120" dirty="0">
                <a:solidFill>
                  <a:srgbClr val="191919"/>
                </a:solidFill>
              </a:rPr>
              <a:t>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1828800" y="7749428"/>
            <a:ext cx="92013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spc="183" dirty="0"/>
              <a:t>50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1828800" y="6781782"/>
            <a:ext cx="92013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spc="183" dirty="0"/>
              <a:t>100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1828800" y="5814136"/>
            <a:ext cx="92013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spc="183" dirty="0"/>
              <a:t>150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1816317" y="4857617"/>
            <a:ext cx="920136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spc="183" dirty="0"/>
              <a:t>200</a:t>
            </a:r>
          </a:p>
        </p:txBody>
      </p:sp>
      <p:sp>
        <p:nvSpPr>
          <p:cNvPr id="21" name="AutoShape 16"/>
          <p:cNvSpPr/>
          <p:nvPr/>
        </p:nvSpPr>
        <p:spPr>
          <a:xfrm>
            <a:off x="3887474" y="4394365"/>
            <a:ext cx="1933206" cy="4095457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de-DE"/>
          </a:p>
        </p:txBody>
      </p:sp>
      <p:sp>
        <p:nvSpPr>
          <p:cNvPr id="22" name="AutoShape 17"/>
          <p:cNvSpPr/>
          <p:nvPr/>
        </p:nvSpPr>
        <p:spPr>
          <a:xfrm>
            <a:off x="9002916" y="5331269"/>
            <a:ext cx="1969884" cy="3158554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de-DE"/>
          </a:p>
        </p:txBody>
      </p:sp>
      <p:sp>
        <p:nvSpPr>
          <p:cNvPr id="23" name="TextBox 18"/>
          <p:cNvSpPr txBox="1"/>
          <p:nvPr/>
        </p:nvSpPr>
        <p:spPr>
          <a:xfrm>
            <a:off x="3790950" y="8548837"/>
            <a:ext cx="2000250" cy="413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2000" spc="183" dirty="0"/>
              <a:t>2021</a:t>
            </a:r>
          </a:p>
        </p:txBody>
      </p:sp>
      <p:sp>
        <p:nvSpPr>
          <p:cNvPr id="25" name="AutoShape 21"/>
          <p:cNvSpPr/>
          <p:nvPr/>
        </p:nvSpPr>
        <p:spPr>
          <a:xfrm>
            <a:off x="6431428" y="5331268"/>
            <a:ext cx="1930374" cy="3158554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de-DE"/>
          </a:p>
        </p:txBody>
      </p:sp>
      <p:sp>
        <p:nvSpPr>
          <p:cNvPr id="26" name="AutoShape 22"/>
          <p:cNvSpPr/>
          <p:nvPr/>
        </p:nvSpPr>
        <p:spPr>
          <a:xfrm>
            <a:off x="11619360" y="5600700"/>
            <a:ext cx="1963290" cy="2889122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de-DE"/>
          </a:p>
        </p:txBody>
      </p:sp>
      <p:sp>
        <p:nvSpPr>
          <p:cNvPr id="27" name="TextBox 23"/>
          <p:cNvSpPr txBox="1"/>
          <p:nvPr/>
        </p:nvSpPr>
        <p:spPr>
          <a:xfrm>
            <a:off x="6400800" y="8548837"/>
            <a:ext cx="2000250" cy="413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2000" spc="183" dirty="0"/>
              <a:t>2022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8972550" y="8348591"/>
            <a:ext cx="2000250" cy="59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512"/>
              </a:lnSpc>
            </a:pPr>
            <a:r>
              <a:rPr lang="en-US" sz="2000" spc="183" dirty="0"/>
              <a:t>2023</a:t>
            </a:r>
          </a:p>
        </p:txBody>
      </p:sp>
      <p:sp>
        <p:nvSpPr>
          <p:cNvPr id="29" name="TextBox 25"/>
          <p:cNvSpPr txBox="1"/>
          <p:nvPr/>
        </p:nvSpPr>
        <p:spPr>
          <a:xfrm>
            <a:off x="11498209" y="8394322"/>
            <a:ext cx="2000250" cy="59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512"/>
              </a:lnSpc>
            </a:pPr>
            <a:r>
              <a:rPr lang="en-US" sz="2000" spc="183" dirty="0"/>
              <a:t>2024</a:t>
            </a:r>
          </a:p>
        </p:txBody>
      </p:sp>
      <p:sp>
        <p:nvSpPr>
          <p:cNvPr id="30" name="TextBox 5"/>
          <p:cNvSpPr txBox="1"/>
          <p:nvPr/>
        </p:nvSpPr>
        <p:spPr>
          <a:xfrm>
            <a:off x="1828800" y="3970157"/>
            <a:ext cx="920136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spc="183" dirty="0"/>
              <a:t>250</a:t>
            </a:r>
          </a:p>
        </p:txBody>
      </p:sp>
      <p:sp>
        <p:nvSpPr>
          <p:cNvPr id="31" name="TextBox 5"/>
          <p:cNvSpPr txBox="1"/>
          <p:nvPr/>
        </p:nvSpPr>
        <p:spPr>
          <a:xfrm>
            <a:off x="1828800" y="3085920"/>
            <a:ext cx="920136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spc="183" dirty="0"/>
              <a:t>300</a:t>
            </a:r>
          </a:p>
        </p:txBody>
      </p:sp>
      <p:sp>
        <p:nvSpPr>
          <p:cNvPr id="33" name="Textfeld 31"/>
          <p:cNvSpPr txBox="1"/>
          <p:nvPr/>
        </p:nvSpPr>
        <p:spPr>
          <a:xfrm>
            <a:off x="4484741" y="4394365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236</a:t>
            </a:r>
          </a:p>
        </p:txBody>
      </p:sp>
      <p:sp>
        <p:nvSpPr>
          <p:cNvPr id="34" name="Textfeld 32"/>
          <p:cNvSpPr txBox="1"/>
          <p:nvPr/>
        </p:nvSpPr>
        <p:spPr>
          <a:xfrm>
            <a:off x="7070207" y="5331268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199</a:t>
            </a:r>
          </a:p>
        </p:txBody>
      </p:sp>
      <p:sp>
        <p:nvSpPr>
          <p:cNvPr id="35" name="Textfeld 33"/>
          <p:cNvSpPr txBox="1"/>
          <p:nvPr/>
        </p:nvSpPr>
        <p:spPr>
          <a:xfrm>
            <a:off x="9667806" y="5425702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195</a:t>
            </a:r>
          </a:p>
        </p:txBody>
      </p:sp>
      <p:sp>
        <p:nvSpPr>
          <p:cNvPr id="36" name="Textfeld 34"/>
          <p:cNvSpPr txBox="1"/>
          <p:nvPr/>
        </p:nvSpPr>
        <p:spPr>
          <a:xfrm>
            <a:off x="12192000" y="5606316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170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795430" y="442675"/>
            <a:ext cx="7991290" cy="1578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orum" panose="020B0604020202020204" charset="0"/>
              </a:rPr>
              <a:t>ENTWICKLUNG DER EINGÄNGE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sz="3600" dirty="0" err="1">
                <a:latin typeface="Forum" panose="020B0604020202020204" charset="0"/>
              </a:rPr>
              <a:t>Eilanträge</a:t>
            </a:r>
            <a:r>
              <a:rPr lang="en-US" sz="3600" dirty="0">
                <a:latin typeface="Forum" panose="020B0604020202020204" charset="0"/>
              </a:rPr>
              <a:t> </a:t>
            </a:r>
            <a:r>
              <a:rPr lang="en-US" sz="3600" dirty="0" err="1">
                <a:latin typeface="Forum" panose="020B0604020202020204" charset="0"/>
              </a:rPr>
              <a:t>seit</a:t>
            </a:r>
            <a:r>
              <a:rPr lang="en-US" sz="3600" dirty="0">
                <a:latin typeface="Forum" panose="020B0604020202020204" charset="0"/>
              </a:rPr>
              <a:t> 2021</a:t>
            </a:r>
            <a:endParaRPr lang="de-DE" sz="3600" dirty="0">
              <a:latin typeface="Forum" panose="020B0604020202020204" charset="0"/>
            </a:endParaRPr>
          </a:p>
        </p:txBody>
      </p:sp>
      <p:sp>
        <p:nvSpPr>
          <p:cNvPr id="45" name="AutoShape 22"/>
          <p:cNvSpPr/>
          <p:nvPr/>
        </p:nvSpPr>
        <p:spPr>
          <a:xfrm>
            <a:off x="14186574" y="2201684"/>
            <a:ext cx="1908000" cy="6319706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de-DE"/>
          </a:p>
        </p:txBody>
      </p:sp>
      <p:sp>
        <p:nvSpPr>
          <p:cNvPr id="46" name="Textfeld 34"/>
          <p:cNvSpPr txBox="1"/>
          <p:nvPr/>
        </p:nvSpPr>
        <p:spPr>
          <a:xfrm>
            <a:off x="14783739" y="2247900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>
                <a:solidFill>
                  <a:schemeClr val="bg1"/>
                </a:solidFill>
              </a:rPr>
              <a:t>363</a:t>
            </a:r>
          </a:p>
        </p:txBody>
      </p:sp>
      <p:sp>
        <p:nvSpPr>
          <p:cNvPr id="47" name="TextBox 25"/>
          <p:cNvSpPr txBox="1"/>
          <p:nvPr/>
        </p:nvSpPr>
        <p:spPr>
          <a:xfrm>
            <a:off x="14089948" y="8366275"/>
            <a:ext cx="2000250" cy="60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512"/>
              </a:lnSpc>
            </a:pPr>
            <a:r>
              <a:rPr lang="en-US" sz="2000" b="1" spc="183" dirty="0"/>
              <a:t>2025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7F3ADDB7-0207-B26B-9D92-755182071BA6}"/>
              </a:ext>
            </a:extLst>
          </p:cNvPr>
          <p:cNvSpPr txBox="1"/>
          <p:nvPr/>
        </p:nvSpPr>
        <p:spPr>
          <a:xfrm>
            <a:off x="1828800" y="2201684"/>
            <a:ext cx="920136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spc="183" dirty="0"/>
              <a:t>350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914400" y="342900"/>
            <a:ext cx="10820400" cy="1714555"/>
            <a:chOff x="0" y="-19049"/>
            <a:chExt cx="14427200" cy="2286073"/>
          </a:xfrm>
        </p:grpSpPr>
        <p:sp>
          <p:nvSpPr>
            <p:cNvPr id="42" name="TextBox 42"/>
            <p:cNvSpPr txBox="1"/>
            <p:nvPr/>
          </p:nvSpPr>
          <p:spPr>
            <a:xfrm>
              <a:off x="0" y="1524000"/>
              <a:ext cx="14427200" cy="7430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600" dirty="0" err="1">
                  <a:solidFill>
                    <a:srgbClr val="0F2A37"/>
                  </a:solidFill>
                  <a:latin typeface="Forum" panose="020B0604020202020204" charset="0"/>
                </a:rPr>
                <a:t>Klagen</a:t>
              </a:r>
              <a:r>
                <a:rPr lang="en-US" sz="3600" dirty="0">
                  <a:solidFill>
                    <a:srgbClr val="0F2A37"/>
                  </a:solidFill>
                  <a:latin typeface="Forum" panose="020B0604020202020204" charset="0"/>
                </a:rPr>
                <a:t> und </a:t>
              </a:r>
              <a:r>
                <a:rPr lang="en-US" sz="3600" dirty="0" err="1">
                  <a:solidFill>
                    <a:srgbClr val="0F2A37"/>
                  </a:solidFill>
                  <a:latin typeface="Forum" panose="020B0604020202020204" charset="0"/>
                </a:rPr>
                <a:t>Eilanträge</a:t>
              </a:r>
              <a:r>
                <a:rPr lang="en-US" sz="3600" dirty="0">
                  <a:solidFill>
                    <a:srgbClr val="0F2A37"/>
                  </a:solidFill>
                  <a:latin typeface="Forum" panose="020B0604020202020204" charset="0"/>
                </a:rPr>
                <a:t> in den </a:t>
              </a:r>
              <a:r>
                <a:rPr lang="en-US" sz="3600" dirty="0" err="1">
                  <a:solidFill>
                    <a:srgbClr val="0F2A37"/>
                  </a:solidFill>
                  <a:latin typeface="Forum" panose="020B0604020202020204" charset="0"/>
                </a:rPr>
                <a:t>Rechtsgebieten</a:t>
              </a:r>
              <a:r>
                <a:rPr lang="en-US" sz="3600" dirty="0">
                  <a:solidFill>
                    <a:srgbClr val="0F2A37"/>
                  </a:solidFill>
                  <a:latin typeface="Forum" panose="020B0604020202020204" charset="0"/>
                </a:rPr>
                <a:t> </a:t>
              </a:r>
              <a:r>
                <a:rPr lang="en-US" sz="3600" dirty="0" err="1">
                  <a:solidFill>
                    <a:srgbClr val="0F2A37"/>
                  </a:solidFill>
                  <a:latin typeface="Forum" panose="020B0604020202020204" charset="0"/>
                </a:rPr>
                <a:t>seit</a:t>
              </a:r>
              <a:r>
                <a:rPr lang="en-US" sz="3600" dirty="0">
                  <a:solidFill>
                    <a:srgbClr val="0F2A37"/>
                  </a:solidFill>
                  <a:latin typeface="Forum" panose="020B0604020202020204" charset="0"/>
                </a:rPr>
                <a:t> 2021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19049"/>
              <a:ext cx="13986859" cy="1324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4800" dirty="0">
                  <a:latin typeface="Forum" panose="020B0604020202020204" charset="0"/>
                </a:rPr>
                <a:t>ENTWICKLUNG DER EINGÄNGE</a:t>
              </a:r>
            </a:p>
          </p:txBody>
        </p:sp>
      </p:grpSp>
      <p:graphicFrame>
        <p:nvGraphicFramePr>
          <p:cNvPr id="44" name="Diagramm 43"/>
          <p:cNvGraphicFramePr/>
          <p:nvPr>
            <p:extLst>
              <p:ext uri="{D42A27DB-BD31-4B8C-83A1-F6EECF244321}">
                <p14:modId xmlns:p14="http://schemas.microsoft.com/office/powerpoint/2010/main" val="3762724497"/>
              </p:ext>
            </p:extLst>
          </p:nvPr>
        </p:nvGraphicFramePr>
        <p:xfrm>
          <a:off x="304800" y="1895999"/>
          <a:ext cx="17754600" cy="819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32"/>
          <p:cNvGrpSpPr/>
          <p:nvPr/>
        </p:nvGrpSpPr>
        <p:grpSpPr>
          <a:xfrm>
            <a:off x="2590800" y="4496755"/>
            <a:ext cx="9053538" cy="722945"/>
            <a:chOff x="0" y="0"/>
            <a:chExt cx="10350031" cy="728996"/>
          </a:xfrm>
          <a:solidFill>
            <a:schemeClr val="tx1"/>
          </a:solidFill>
        </p:grpSpPr>
        <p:sp>
          <p:nvSpPr>
            <p:cNvPr id="46" name="Freeform 33"/>
            <p:cNvSpPr/>
            <p:nvPr/>
          </p:nvSpPr>
          <p:spPr>
            <a:xfrm>
              <a:off x="0" y="0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0600" y="-80626"/>
            <a:ext cx="11557710" cy="1876372"/>
            <a:chOff x="0" y="-751234"/>
            <a:chExt cx="15410280" cy="250182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51234"/>
              <a:ext cx="15410280" cy="1696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4800" dirty="0">
                  <a:solidFill>
                    <a:srgbClr val="0F2A37"/>
                  </a:solidFill>
                  <a:latin typeface="Forum" panose="020B0604020202020204" charset="0"/>
                </a:rPr>
                <a:t>EINGÄNGE NACH DEM SGB II – </a:t>
              </a:r>
              <a:r>
                <a:rPr lang="en-US" sz="4800" dirty="0" err="1">
                  <a:solidFill>
                    <a:srgbClr val="0F2A37"/>
                  </a:solidFill>
                  <a:latin typeface="Forum" panose="020B0604020202020204" charset="0"/>
                </a:rPr>
                <a:t>Bürgergeld</a:t>
              </a:r>
              <a:endParaRPr lang="en-US" sz="4800" dirty="0">
                <a:solidFill>
                  <a:srgbClr val="0F2A37"/>
                </a:solidFill>
                <a:latin typeface="Forum" panose="020B060402020202020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07571"/>
              <a:ext cx="13817600" cy="7430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600" dirty="0" err="1">
                  <a:solidFill>
                    <a:srgbClr val="0F2A37"/>
                  </a:solidFill>
                  <a:latin typeface="Forum" panose="020B0604020202020204" charset="0"/>
                </a:rPr>
                <a:t>Vergleich</a:t>
              </a:r>
              <a:r>
                <a:rPr lang="en-US" sz="3600" dirty="0">
                  <a:solidFill>
                    <a:srgbClr val="0F2A37"/>
                  </a:solidFill>
                  <a:latin typeface="Forum" panose="020B0604020202020204" charset="0"/>
                </a:rPr>
                <a:t> des </a:t>
              </a:r>
              <a:r>
                <a:rPr lang="en-US" sz="3600" dirty="0" err="1">
                  <a:solidFill>
                    <a:srgbClr val="0F2A37"/>
                  </a:solidFill>
                  <a:latin typeface="Forum" panose="020B0604020202020204" charset="0"/>
                </a:rPr>
                <a:t>Jahres</a:t>
              </a:r>
              <a:r>
                <a:rPr lang="en-US" sz="3600" dirty="0">
                  <a:solidFill>
                    <a:srgbClr val="0F2A37"/>
                  </a:solidFill>
                  <a:latin typeface="Forum" panose="020B0604020202020204" charset="0"/>
                </a:rPr>
                <a:t> 2025 </a:t>
              </a:r>
              <a:r>
                <a:rPr lang="en-US" sz="3600" dirty="0" err="1">
                  <a:solidFill>
                    <a:srgbClr val="0F2A37"/>
                  </a:solidFill>
                  <a:latin typeface="Forum" panose="020B0604020202020204" charset="0"/>
                </a:rPr>
                <a:t>zu</a:t>
              </a:r>
              <a:r>
                <a:rPr lang="en-US" sz="3600" dirty="0">
                  <a:solidFill>
                    <a:srgbClr val="0F2A37"/>
                  </a:solidFill>
                  <a:latin typeface="Forum" panose="020B0604020202020204" charset="0"/>
                </a:rPr>
                <a:t> den </a:t>
              </a:r>
              <a:r>
                <a:rPr lang="en-US" sz="3600" dirty="0" err="1">
                  <a:solidFill>
                    <a:srgbClr val="0F2A37"/>
                  </a:solidFill>
                  <a:latin typeface="Forum" panose="020B0604020202020204" charset="0"/>
                </a:rPr>
                <a:t>Vorjahren</a:t>
              </a:r>
              <a:r>
                <a:rPr lang="en-US" sz="3600" dirty="0">
                  <a:solidFill>
                    <a:srgbClr val="0F2A37"/>
                  </a:solidFill>
                  <a:latin typeface="Forum" panose="020B0604020202020204" charset="0"/>
                </a:rPr>
                <a:t> ab 2021</a:t>
              </a:r>
            </a:p>
          </p:txBody>
        </p:sp>
      </p:grpSp>
      <p:sp>
        <p:nvSpPr>
          <p:cNvPr id="73" name="TextBox 2"/>
          <p:cNvSpPr txBox="1"/>
          <p:nvPr/>
        </p:nvSpPr>
        <p:spPr>
          <a:xfrm>
            <a:off x="-269637" y="3420764"/>
            <a:ext cx="3393837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>
                <a:solidFill>
                  <a:srgbClr val="191919"/>
                </a:solidFill>
              </a:rPr>
              <a:t>2024</a:t>
            </a:r>
          </a:p>
        </p:txBody>
      </p:sp>
      <p:sp>
        <p:nvSpPr>
          <p:cNvPr id="74" name="TextBox 3"/>
          <p:cNvSpPr txBox="1"/>
          <p:nvPr/>
        </p:nvSpPr>
        <p:spPr>
          <a:xfrm>
            <a:off x="-228600" y="4610100"/>
            <a:ext cx="3393837" cy="437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06"/>
              </a:lnSpc>
            </a:pPr>
            <a:r>
              <a:rPr lang="en-US" sz="2400" spc="123" dirty="0">
                <a:solidFill>
                  <a:srgbClr val="191919"/>
                </a:solidFill>
              </a:rPr>
              <a:t>2023</a:t>
            </a:r>
          </a:p>
        </p:txBody>
      </p:sp>
      <p:sp>
        <p:nvSpPr>
          <p:cNvPr id="75" name="TextBox 4"/>
          <p:cNvSpPr txBox="1"/>
          <p:nvPr/>
        </p:nvSpPr>
        <p:spPr>
          <a:xfrm>
            <a:off x="-228600" y="5829300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>
                <a:solidFill>
                  <a:srgbClr val="191919"/>
                </a:solidFill>
              </a:rPr>
              <a:t>2022</a:t>
            </a:r>
          </a:p>
        </p:txBody>
      </p:sp>
      <p:sp>
        <p:nvSpPr>
          <p:cNvPr id="76" name="TextBox 5"/>
          <p:cNvSpPr txBox="1"/>
          <p:nvPr/>
        </p:nvSpPr>
        <p:spPr>
          <a:xfrm>
            <a:off x="-228600" y="7048500"/>
            <a:ext cx="3393837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>
                <a:solidFill>
                  <a:srgbClr val="191919"/>
                </a:solidFill>
              </a:rPr>
              <a:t>2021</a:t>
            </a:r>
          </a:p>
        </p:txBody>
      </p:sp>
      <p:sp>
        <p:nvSpPr>
          <p:cNvPr id="78" name="TextBox 7"/>
          <p:cNvSpPr txBox="1"/>
          <p:nvPr/>
        </p:nvSpPr>
        <p:spPr>
          <a:xfrm>
            <a:off x="3124200" y="85313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100</a:t>
            </a:r>
          </a:p>
        </p:txBody>
      </p:sp>
      <p:sp>
        <p:nvSpPr>
          <p:cNvPr id="79" name="TextBox 8"/>
          <p:cNvSpPr txBox="1"/>
          <p:nvPr/>
        </p:nvSpPr>
        <p:spPr>
          <a:xfrm>
            <a:off x="5181600" y="8496300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200</a:t>
            </a:r>
          </a:p>
        </p:txBody>
      </p:sp>
      <p:sp>
        <p:nvSpPr>
          <p:cNvPr id="80" name="TextBox 9"/>
          <p:cNvSpPr txBox="1"/>
          <p:nvPr/>
        </p:nvSpPr>
        <p:spPr>
          <a:xfrm>
            <a:off x="7239000" y="8496300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300</a:t>
            </a:r>
          </a:p>
        </p:txBody>
      </p:sp>
      <p:sp>
        <p:nvSpPr>
          <p:cNvPr id="81" name="TextBox 10"/>
          <p:cNvSpPr txBox="1"/>
          <p:nvPr/>
        </p:nvSpPr>
        <p:spPr>
          <a:xfrm>
            <a:off x="9131440" y="8496300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400</a:t>
            </a:r>
          </a:p>
        </p:txBody>
      </p:sp>
      <p:sp>
        <p:nvSpPr>
          <p:cNvPr id="82" name="TextBox 11"/>
          <p:cNvSpPr txBox="1"/>
          <p:nvPr/>
        </p:nvSpPr>
        <p:spPr>
          <a:xfrm>
            <a:off x="11201400" y="8496300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500</a:t>
            </a:r>
          </a:p>
        </p:txBody>
      </p:sp>
      <p:sp>
        <p:nvSpPr>
          <p:cNvPr id="83" name="TextBox 12"/>
          <p:cNvSpPr txBox="1"/>
          <p:nvPr/>
        </p:nvSpPr>
        <p:spPr>
          <a:xfrm>
            <a:off x="13182600" y="84551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600</a:t>
            </a:r>
          </a:p>
        </p:txBody>
      </p:sp>
      <p:grpSp>
        <p:nvGrpSpPr>
          <p:cNvPr id="86" name="Group 26"/>
          <p:cNvGrpSpPr/>
          <p:nvPr/>
        </p:nvGrpSpPr>
        <p:grpSpPr>
          <a:xfrm>
            <a:off x="2590800" y="6935155"/>
            <a:ext cx="10147160" cy="722945"/>
            <a:chOff x="0" y="0"/>
            <a:chExt cx="12235624" cy="728996"/>
          </a:xfrm>
          <a:solidFill>
            <a:schemeClr val="tx1"/>
          </a:solidFill>
        </p:grpSpPr>
        <p:sp>
          <p:nvSpPr>
            <p:cNvPr id="99" name="Freeform 27"/>
            <p:cNvSpPr/>
            <p:nvPr/>
          </p:nvSpPr>
          <p:spPr>
            <a:xfrm>
              <a:off x="0" y="0"/>
              <a:ext cx="12235624" cy="728996"/>
            </a:xfrm>
            <a:custGeom>
              <a:avLst/>
              <a:gdLst/>
              <a:ahLst/>
              <a:cxnLst/>
              <a:rect l="l" t="t" r="r" b="b"/>
              <a:pathLst>
                <a:path w="12235624" h="728996">
                  <a:moveTo>
                    <a:pt x="12111163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11163" y="0"/>
                  </a:lnTo>
                  <a:cubicBezTo>
                    <a:pt x="12179743" y="0"/>
                    <a:pt x="12235624" y="55880"/>
                    <a:pt x="12235624" y="124460"/>
                  </a:cubicBezTo>
                  <a:lnTo>
                    <a:pt x="12235624" y="604536"/>
                  </a:lnTo>
                  <a:cubicBezTo>
                    <a:pt x="12235624" y="673116"/>
                    <a:pt x="12179743" y="728996"/>
                    <a:pt x="12111163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" name="Group 30"/>
          <p:cNvGrpSpPr/>
          <p:nvPr/>
        </p:nvGrpSpPr>
        <p:grpSpPr>
          <a:xfrm>
            <a:off x="2590800" y="5717510"/>
            <a:ext cx="8610600" cy="722945"/>
            <a:chOff x="40435" y="-84712"/>
            <a:chExt cx="8800611" cy="728996"/>
          </a:xfrm>
          <a:solidFill>
            <a:schemeClr val="tx1"/>
          </a:solidFill>
        </p:grpSpPr>
        <p:sp>
          <p:nvSpPr>
            <p:cNvPr id="97" name="Freeform 31"/>
            <p:cNvSpPr/>
            <p:nvPr/>
          </p:nvSpPr>
          <p:spPr>
            <a:xfrm>
              <a:off x="40435" y="-84712"/>
              <a:ext cx="8800611" cy="728996"/>
            </a:xfrm>
            <a:custGeom>
              <a:avLst/>
              <a:gdLst/>
              <a:ahLst/>
              <a:cxnLst/>
              <a:rect l="l" t="t" r="r" b="b"/>
              <a:pathLst>
                <a:path w="8800611" h="728996">
                  <a:moveTo>
                    <a:pt x="867615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76150" y="0"/>
                  </a:lnTo>
                  <a:cubicBezTo>
                    <a:pt x="8744731" y="0"/>
                    <a:pt x="8800611" y="55880"/>
                    <a:pt x="8800611" y="124460"/>
                  </a:cubicBezTo>
                  <a:lnTo>
                    <a:pt x="8800611" y="604536"/>
                  </a:lnTo>
                  <a:cubicBezTo>
                    <a:pt x="8800611" y="673116"/>
                    <a:pt x="8744731" y="728996"/>
                    <a:pt x="8676150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9" name="Group 32"/>
          <p:cNvGrpSpPr/>
          <p:nvPr/>
        </p:nvGrpSpPr>
        <p:grpSpPr>
          <a:xfrm>
            <a:off x="2590800" y="3277555"/>
            <a:ext cx="8839200" cy="722945"/>
            <a:chOff x="0" y="922056"/>
            <a:chExt cx="10350031" cy="728996"/>
          </a:xfrm>
          <a:solidFill>
            <a:schemeClr val="tx1"/>
          </a:solidFill>
        </p:grpSpPr>
        <p:sp>
          <p:nvSpPr>
            <p:cNvPr id="96" name="Freeform 33"/>
            <p:cNvSpPr/>
            <p:nvPr/>
          </p:nvSpPr>
          <p:spPr>
            <a:xfrm>
              <a:off x="0" y="922056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" name="TextBox 12"/>
          <p:cNvSpPr txBox="1"/>
          <p:nvPr/>
        </p:nvSpPr>
        <p:spPr>
          <a:xfrm>
            <a:off x="15075040" y="8455133"/>
            <a:ext cx="1536560" cy="43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700</a:t>
            </a:r>
          </a:p>
        </p:txBody>
      </p:sp>
      <p:sp>
        <p:nvSpPr>
          <p:cNvPr id="92" name="Textfeld 38"/>
          <p:cNvSpPr txBox="1"/>
          <p:nvPr/>
        </p:nvSpPr>
        <p:spPr>
          <a:xfrm>
            <a:off x="12125292" y="7081183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566</a:t>
            </a:r>
          </a:p>
        </p:txBody>
      </p:sp>
      <p:sp>
        <p:nvSpPr>
          <p:cNvPr id="93" name="Textfeld 39"/>
          <p:cNvSpPr txBox="1"/>
          <p:nvPr/>
        </p:nvSpPr>
        <p:spPr>
          <a:xfrm>
            <a:off x="10612616" y="5825749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448</a:t>
            </a:r>
          </a:p>
        </p:txBody>
      </p:sp>
      <p:sp>
        <p:nvSpPr>
          <p:cNvPr id="94" name="Textfeld 40"/>
          <p:cNvSpPr txBox="1"/>
          <p:nvPr/>
        </p:nvSpPr>
        <p:spPr>
          <a:xfrm>
            <a:off x="11010888" y="4608104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485</a:t>
            </a:r>
          </a:p>
        </p:txBody>
      </p:sp>
      <p:sp>
        <p:nvSpPr>
          <p:cNvPr id="95" name="Textfeld 41"/>
          <p:cNvSpPr txBox="1"/>
          <p:nvPr/>
        </p:nvSpPr>
        <p:spPr>
          <a:xfrm>
            <a:off x="10783213" y="3405183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468</a:t>
            </a:r>
          </a:p>
        </p:txBody>
      </p:sp>
      <p:sp>
        <p:nvSpPr>
          <p:cNvPr id="47" name="TextBox 2"/>
          <p:cNvSpPr txBox="1"/>
          <p:nvPr/>
        </p:nvSpPr>
        <p:spPr>
          <a:xfrm>
            <a:off x="-269638" y="2324100"/>
            <a:ext cx="3393837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b="1" spc="119" dirty="0">
                <a:solidFill>
                  <a:srgbClr val="191919"/>
                </a:solidFill>
              </a:rPr>
              <a:t>2025</a:t>
            </a:r>
          </a:p>
        </p:txBody>
      </p:sp>
      <p:grpSp>
        <p:nvGrpSpPr>
          <p:cNvPr id="48" name="Group 32"/>
          <p:cNvGrpSpPr/>
          <p:nvPr/>
        </p:nvGrpSpPr>
        <p:grpSpPr>
          <a:xfrm>
            <a:off x="2590800" y="2124202"/>
            <a:ext cx="12877800" cy="722945"/>
            <a:chOff x="0" y="922056"/>
            <a:chExt cx="10350031" cy="728996"/>
          </a:xfrm>
          <a:solidFill>
            <a:schemeClr val="tx1"/>
          </a:solidFill>
        </p:grpSpPr>
        <p:sp>
          <p:nvSpPr>
            <p:cNvPr id="49" name="Freeform 33"/>
            <p:cNvSpPr/>
            <p:nvPr/>
          </p:nvSpPr>
          <p:spPr>
            <a:xfrm>
              <a:off x="0" y="922056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" name="Textfeld 41"/>
          <p:cNvSpPr txBox="1"/>
          <p:nvPr/>
        </p:nvSpPr>
        <p:spPr>
          <a:xfrm>
            <a:off x="14826178" y="2270230"/>
            <a:ext cx="649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>
                <a:solidFill>
                  <a:schemeClr val="bg1"/>
                </a:solidFill>
              </a:rPr>
              <a:t>696</a:t>
            </a:r>
          </a:p>
        </p:txBody>
      </p:sp>
    </p:spTree>
    <p:extLst>
      <p:ext uri="{BB962C8B-B14F-4D97-AF65-F5344CB8AC3E}">
        <p14:creationId xmlns:p14="http://schemas.microsoft.com/office/powerpoint/2010/main" val="278918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feld 41"/>
          <p:cNvSpPr txBox="1"/>
          <p:nvPr/>
        </p:nvSpPr>
        <p:spPr>
          <a:xfrm>
            <a:off x="530955" y="347764"/>
            <a:ext cx="14636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orum" panose="020B0604020202020204" charset="0"/>
              </a:rPr>
              <a:t>EINGÄNGE IN DER KRANKEN- UND PFLEGEVERSICHERUNG</a:t>
            </a:r>
            <a:endParaRPr lang="de-DE" sz="4800" dirty="0">
              <a:latin typeface="Forum" panose="020B0604020202020204" charset="0"/>
            </a:endParaRPr>
          </a:p>
        </p:txBody>
      </p:sp>
      <p:sp>
        <p:nvSpPr>
          <p:cNvPr id="43" name="TextBox 2"/>
          <p:cNvSpPr txBox="1"/>
          <p:nvPr/>
        </p:nvSpPr>
        <p:spPr>
          <a:xfrm>
            <a:off x="832278" y="4076700"/>
            <a:ext cx="3393837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/>
              <a:t>2024</a:t>
            </a:r>
          </a:p>
        </p:txBody>
      </p:sp>
      <p:sp>
        <p:nvSpPr>
          <p:cNvPr id="44" name="TextBox 3"/>
          <p:cNvSpPr txBox="1"/>
          <p:nvPr/>
        </p:nvSpPr>
        <p:spPr>
          <a:xfrm>
            <a:off x="832277" y="5248898"/>
            <a:ext cx="3393837" cy="437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06"/>
              </a:lnSpc>
            </a:pPr>
            <a:r>
              <a:rPr lang="en-US" sz="2400" spc="123" dirty="0"/>
              <a:t>2023</a:t>
            </a:r>
          </a:p>
        </p:txBody>
      </p:sp>
      <p:sp>
        <p:nvSpPr>
          <p:cNvPr id="45" name="TextBox 4"/>
          <p:cNvSpPr txBox="1"/>
          <p:nvPr/>
        </p:nvSpPr>
        <p:spPr>
          <a:xfrm>
            <a:off x="832277" y="6468764"/>
            <a:ext cx="3393837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/>
              <a:t>2022</a:t>
            </a:r>
          </a:p>
        </p:txBody>
      </p:sp>
      <p:sp>
        <p:nvSpPr>
          <p:cNvPr id="46" name="TextBox 5"/>
          <p:cNvSpPr txBox="1"/>
          <p:nvPr/>
        </p:nvSpPr>
        <p:spPr>
          <a:xfrm>
            <a:off x="832277" y="7687964"/>
            <a:ext cx="3393837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/>
              <a:t>2021</a:t>
            </a:r>
          </a:p>
        </p:txBody>
      </p:sp>
      <p:sp>
        <p:nvSpPr>
          <p:cNvPr id="48" name="TextBox 7"/>
          <p:cNvSpPr txBox="1"/>
          <p:nvPr/>
        </p:nvSpPr>
        <p:spPr>
          <a:xfrm>
            <a:off x="2971800" y="87599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/>
              <a:t>100</a:t>
            </a:r>
          </a:p>
        </p:txBody>
      </p:sp>
      <p:sp>
        <p:nvSpPr>
          <p:cNvPr id="49" name="TextBox 8"/>
          <p:cNvSpPr txBox="1"/>
          <p:nvPr/>
        </p:nvSpPr>
        <p:spPr>
          <a:xfrm>
            <a:off x="4495800" y="87599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/>
              <a:t>200</a:t>
            </a:r>
          </a:p>
        </p:txBody>
      </p:sp>
      <p:sp>
        <p:nvSpPr>
          <p:cNvPr id="50" name="TextBox 9"/>
          <p:cNvSpPr txBox="1"/>
          <p:nvPr/>
        </p:nvSpPr>
        <p:spPr>
          <a:xfrm>
            <a:off x="6172200" y="87599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/>
              <a:t>300</a:t>
            </a:r>
          </a:p>
        </p:txBody>
      </p:sp>
      <p:sp>
        <p:nvSpPr>
          <p:cNvPr id="51" name="TextBox 10"/>
          <p:cNvSpPr txBox="1"/>
          <p:nvPr/>
        </p:nvSpPr>
        <p:spPr>
          <a:xfrm>
            <a:off x="7772400" y="87599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/>
              <a:t>400</a:t>
            </a:r>
          </a:p>
        </p:txBody>
      </p:sp>
      <p:sp>
        <p:nvSpPr>
          <p:cNvPr id="52" name="TextBox 11"/>
          <p:cNvSpPr txBox="1"/>
          <p:nvPr/>
        </p:nvSpPr>
        <p:spPr>
          <a:xfrm>
            <a:off x="9448800" y="87599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/>
              <a:t>500</a:t>
            </a:r>
          </a:p>
        </p:txBody>
      </p:sp>
      <p:sp>
        <p:nvSpPr>
          <p:cNvPr id="53" name="TextBox 12"/>
          <p:cNvSpPr txBox="1"/>
          <p:nvPr/>
        </p:nvSpPr>
        <p:spPr>
          <a:xfrm>
            <a:off x="11049000" y="87599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/>
              <a:t>600</a:t>
            </a:r>
          </a:p>
        </p:txBody>
      </p:sp>
      <p:grpSp>
        <p:nvGrpSpPr>
          <p:cNvPr id="54" name="Group 13"/>
          <p:cNvGrpSpPr/>
          <p:nvPr/>
        </p:nvGrpSpPr>
        <p:grpSpPr>
          <a:xfrm>
            <a:off x="3574951" y="3950151"/>
            <a:ext cx="13411200" cy="4317549"/>
            <a:chOff x="0" y="0"/>
            <a:chExt cx="16594691" cy="5756734"/>
          </a:xfrm>
          <a:solidFill>
            <a:schemeClr val="accent1">
              <a:lumMod val="75000"/>
              <a:alpha val="20000"/>
            </a:schemeClr>
          </a:solidFill>
        </p:grpSpPr>
        <p:grpSp>
          <p:nvGrpSpPr>
            <p:cNvPr id="72" name="Group 14"/>
            <p:cNvGrpSpPr/>
            <p:nvPr/>
          </p:nvGrpSpPr>
          <p:grpSpPr>
            <a:xfrm>
              <a:off x="0" y="1597602"/>
              <a:ext cx="16594691" cy="963927"/>
              <a:chOff x="0" y="0"/>
              <a:chExt cx="12550184" cy="728996"/>
            </a:xfrm>
            <a:grpFill/>
          </p:grpSpPr>
          <p:sp>
            <p:nvSpPr>
              <p:cNvPr id="81" name="Freeform 15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3" name="Group 16"/>
            <p:cNvGrpSpPr/>
            <p:nvPr/>
          </p:nvGrpSpPr>
          <p:grpSpPr>
            <a:xfrm>
              <a:off x="0" y="4792807"/>
              <a:ext cx="16594691" cy="963927"/>
              <a:chOff x="0" y="0"/>
              <a:chExt cx="12550184" cy="728996"/>
            </a:xfrm>
            <a:grpFill/>
          </p:grpSpPr>
          <p:sp>
            <p:nvSpPr>
              <p:cNvPr id="80" name="Freeform 17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4" name="Group 18"/>
            <p:cNvGrpSpPr/>
            <p:nvPr/>
          </p:nvGrpSpPr>
          <p:grpSpPr>
            <a:xfrm>
              <a:off x="0" y="0"/>
              <a:ext cx="16594691" cy="963927"/>
              <a:chOff x="0" y="0"/>
              <a:chExt cx="12550184" cy="728996"/>
            </a:xfrm>
            <a:grpFill/>
          </p:grpSpPr>
          <p:sp>
            <p:nvSpPr>
              <p:cNvPr id="79" name="Freeform 19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5" name="Group 20"/>
            <p:cNvGrpSpPr/>
            <p:nvPr/>
          </p:nvGrpSpPr>
          <p:grpSpPr>
            <a:xfrm>
              <a:off x="0" y="3195204"/>
              <a:ext cx="16594691" cy="963927"/>
              <a:chOff x="0" y="0"/>
              <a:chExt cx="12550184" cy="728996"/>
            </a:xfrm>
            <a:grpFill/>
          </p:grpSpPr>
          <p:sp>
            <p:nvSpPr>
              <p:cNvPr id="78" name="Freeform 21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6" name="Group 26"/>
          <p:cNvGrpSpPr/>
          <p:nvPr/>
        </p:nvGrpSpPr>
        <p:grpSpPr>
          <a:xfrm>
            <a:off x="3574951" y="7544755"/>
            <a:ext cx="8693249" cy="722945"/>
            <a:chOff x="0" y="0"/>
            <a:chExt cx="12235624" cy="728996"/>
          </a:xfrm>
          <a:solidFill>
            <a:schemeClr val="tx1"/>
          </a:solidFill>
        </p:grpSpPr>
        <p:sp>
          <p:nvSpPr>
            <p:cNvPr id="70" name="Freeform 27"/>
            <p:cNvSpPr/>
            <p:nvPr/>
          </p:nvSpPr>
          <p:spPr>
            <a:xfrm>
              <a:off x="0" y="0"/>
              <a:ext cx="12235624" cy="728996"/>
            </a:xfrm>
            <a:custGeom>
              <a:avLst/>
              <a:gdLst/>
              <a:ahLst/>
              <a:cxnLst/>
              <a:rect l="l" t="t" r="r" b="b"/>
              <a:pathLst>
                <a:path w="12235624" h="728996">
                  <a:moveTo>
                    <a:pt x="12111163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11163" y="0"/>
                  </a:lnTo>
                  <a:cubicBezTo>
                    <a:pt x="12179743" y="0"/>
                    <a:pt x="12235624" y="55880"/>
                    <a:pt x="12235624" y="124460"/>
                  </a:cubicBezTo>
                  <a:lnTo>
                    <a:pt x="12235624" y="604536"/>
                  </a:lnTo>
                  <a:cubicBezTo>
                    <a:pt x="12235624" y="673116"/>
                    <a:pt x="12179743" y="728996"/>
                    <a:pt x="12111163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7" name="Group 28"/>
          <p:cNvGrpSpPr/>
          <p:nvPr/>
        </p:nvGrpSpPr>
        <p:grpSpPr>
          <a:xfrm>
            <a:off x="3574951" y="5147364"/>
            <a:ext cx="5222685" cy="722945"/>
            <a:chOff x="0" y="0"/>
            <a:chExt cx="5287940" cy="728996"/>
          </a:xfrm>
          <a:solidFill>
            <a:schemeClr val="tx1"/>
          </a:solidFill>
        </p:grpSpPr>
        <p:sp>
          <p:nvSpPr>
            <p:cNvPr id="69" name="Freeform 29"/>
            <p:cNvSpPr/>
            <p:nvPr/>
          </p:nvSpPr>
          <p:spPr>
            <a:xfrm>
              <a:off x="0" y="0"/>
              <a:ext cx="5287940" cy="728996"/>
            </a:xfrm>
            <a:custGeom>
              <a:avLst/>
              <a:gdLst/>
              <a:ahLst/>
              <a:cxnLst/>
              <a:rect l="l" t="t" r="r" b="b"/>
              <a:pathLst>
                <a:path w="5287940" h="728996">
                  <a:moveTo>
                    <a:pt x="516348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63480" y="0"/>
                  </a:lnTo>
                  <a:cubicBezTo>
                    <a:pt x="5232060" y="0"/>
                    <a:pt x="5287940" y="55880"/>
                    <a:pt x="5287940" y="124460"/>
                  </a:cubicBezTo>
                  <a:lnTo>
                    <a:pt x="5287940" y="604536"/>
                  </a:lnTo>
                  <a:cubicBezTo>
                    <a:pt x="5287940" y="673116"/>
                    <a:pt x="5232060" y="728996"/>
                    <a:pt x="5163480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8" name="Group 30"/>
          <p:cNvGrpSpPr/>
          <p:nvPr/>
        </p:nvGrpSpPr>
        <p:grpSpPr>
          <a:xfrm>
            <a:off x="3574953" y="6325555"/>
            <a:ext cx="5686812" cy="722945"/>
            <a:chOff x="0" y="0"/>
            <a:chExt cx="8800611" cy="728996"/>
          </a:xfrm>
          <a:solidFill>
            <a:schemeClr val="tx1"/>
          </a:solidFill>
        </p:grpSpPr>
        <p:sp>
          <p:nvSpPr>
            <p:cNvPr id="68" name="Freeform 31"/>
            <p:cNvSpPr/>
            <p:nvPr/>
          </p:nvSpPr>
          <p:spPr>
            <a:xfrm>
              <a:off x="0" y="0"/>
              <a:ext cx="8800611" cy="728996"/>
            </a:xfrm>
            <a:custGeom>
              <a:avLst/>
              <a:gdLst/>
              <a:ahLst/>
              <a:cxnLst/>
              <a:rect l="l" t="t" r="r" b="b"/>
              <a:pathLst>
                <a:path w="8800611" h="728996">
                  <a:moveTo>
                    <a:pt x="867615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76150" y="0"/>
                  </a:lnTo>
                  <a:cubicBezTo>
                    <a:pt x="8744731" y="0"/>
                    <a:pt x="8800611" y="55880"/>
                    <a:pt x="8800611" y="124460"/>
                  </a:cubicBezTo>
                  <a:lnTo>
                    <a:pt x="8800611" y="604536"/>
                  </a:lnTo>
                  <a:cubicBezTo>
                    <a:pt x="8800611" y="673116"/>
                    <a:pt x="8744731" y="728996"/>
                    <a:pt x="8676150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9" name="Group 32"/>
          <p:cNvGrpSpPr/>
          <p:nvPr/>
        </p:nvGrpSpPr>
        <p:grpSpPr>
          <a:xfrm>
            <a:off x="3574951" y="3962858"/>
            <a:ext cx="5686813" cy="722945"/>
            <a:chOff x="0" y="0"/>
            <a:chExt cx="10350031" cy="728996"/>
          </a:xfrm>
          <a:solidFill>
            <a:schemeClr val="tx1"/>
          </a:solidFill>
        </p:grpSpPr>
        <p:sp>
          <p:nvSpPr>
            <p:cNvPr id="67" name="Freeform 33"/>
            <p:cNvSpPr/>
            <p:nvPr/>
          </p:nvSpPr>
          <p:spPr>
            <a:xfrm>
              <a:off x="0" y="0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60" name="TextBox 12"/>
          <p:cNvSpPr txBox="1"/>
          <p:nvPr/>
        </p:nvSpPr>
        <p:spPr>
          <a:xfrm>
            <a:off x="12573000" y="87599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/>
              <a:t>700</a:t>
            </a:r>
          </a:p>
        </p:txBody>
      </p:sp>
      <p:sp>
        <p:nvSpPr>
          <p:cNvPr id="63" name="Textfeld 39"/>
          <p:cNvSpPr txBox="1"/>
          <p:nvPr/>
        </p:nvSpPr>
        <p:spPr>
          <a:xfrm>
            <a:off x="11627099" y="7684566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601</a:t>
            </a:r>
          </a:p>
        </p:txBody>
      </p:sp>
      <p:sp>
        <p:nvSpPr>
          <p:cNvPr id="64" name="Textfeld 40"/>
          <p:cNvSpPr txBox="1"/>
          <p:nvPr/>
        </p:nvSpPr>
        <p:spPr>
          <a:xfrm>
            <a:off x="8676392" y="6439690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430</a:t>
            </a:r>
          </a:p>
        </p:txBody>
      </p:sp>
      <p:sp>
        <p:nvSpPr>
          <p:cNvPr id="65" name="Textfeld 41"/>
          <p:cNvSpPr txBox="1"/>
          <p:nvPr/>
        </p:nvSpPr>
        <p:spPr>
          <a:xfrm>
            <a:off x="8212264" y="5293392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407</a:t>
            </a:r>
          </a:p>
        </p:txBody>
      </p:sp>
      <p:sp>
        <p:nvSpPr>
          <p:cNvPr id="66" name="TextBox 12"/>
          <p:cNvSpPr txBox="1"/>
          <p:nvPr/>
        </p:nvSpPr>
        <p:spPr>
          <a:xfrm>
            <a:off x="14020800" y="8759933"/>
            <a:ext cx="1536560" cy="43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/>
              <a:t>800</a:t>
            </a:r>
          </a:p>
        </p:txBody>
      </p:sp>
      <p:sp>
        <p:nvSpPr>
          <p:cNvPr id="82" name="Textfeld 41"/>
          <p:cNvSpPr txBox="1"/>
          <p:nvPr/>
        </p:nvSpPr>
        <p:spPr>
          <a:xfrm>
            <a:off x="8649096" y="4051341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445</a:t>
            </a:r>
          </a:p>
        </p:txBody>
      </p:sp>
      <p:sp>
        <p:nvSpPr>
          <p:cNvPr id="61" name="TextBox 2"/>
          <p:cNvSpPr txBox="1"/>
          <p:nvPr/>
        </p:nvSpPr>
        <p:spPr>
          <a:xfrm>
            <a:off x="832277" y="2835887"/>
            <a:ext cx="3393837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b="1" spc="119" dirty="0"/>
              <a:t>2025</a:t>
            </a:r>
          </a:p>
        </p:txBody>
      </p:sp>
      <p:sp>
        <p:nvSpPr>
          <p:cNvPr id="85" name="Freeform 19"/>
          <p:cNvSpPr/>
          <p:nvPr/>
        </p:nvSpPr>
        <p:spPr>
          <a:xfrm>
            <a:off x="3574951" y="2754945"/>
            <a:ext cx="13411200" cy="722945"/>
          </a:xfrm>
          <a:custGeom>
            <a:avLst/>
            <a:gdLst/>
            <a:ahLst/>
            <a:cxnLst/>
            <a:rect l="l" t="t" r="r" b="b"/>
            <a:pathLst>
              <a:path w="12550184" h="728996">
                <a:moveTo>
                  <a:pt x="12425724" y="728996"/>
                </a:moveTo>
                <a:lnTo>
                  <a:pt x="124460" y="728996"/>
                </a:lnTo>
                <a:cubicBezTo>
                  <a:pt x="55880" y="728996"/>
                  <a:pt x="0" y="673116"/>
                  <a:pt x="0" y="60453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2425724" y="0"/>
                </a:lnTo>
                <a:cubicBezTo>
                  <a:pt x="12494304" y="0"/>
                  <a:pt x="12550184" y="55880"/>
                  <a:pt x="12550184" y="124460"/>
                </a:cubicBezTo>
                <a:lnTo>
                  <a:pt x="12550184" y="604536"/>
                </a:lnTo>
                <a:cubicBezTo>
                  <a:pt x="12550184" y="673116"/>
                  <a:pt x="12494304" y="728996"/>
                  <a:pt x="12425724" y="728996"/>
                </a:cubicBezTo>
                <a:close/>
              </a:path>
            </a:pathLst>
          </a:custGeom>
          <a:solidFill>
            <a:schemeClr val="accent1">
              <a:lumMod val="75000"/>
              <a:alpha val="20000"/>
            </a:schemeClr>
          </a:solidFill>
        </p:spPr>
        <p:txBody>
          <a:bodyPr/>
          <a:lstStyle/>
          <a:p>
            <a:endParaRPr lang="de-DE"/>
          </a:p>
        </p:txBody>
      </p:sp>
      <p:grpSp>
        <p:nvGrpSpPr>
          <p:cNvPr id="83" name="Group 32"/>
          <p:cNvGrpSpPr/>
          <p:nvPr/>
        </p:nvGrpSpPr>
        <p:grpSpPr>
          <a:xfrm>
            <a:off x="3580812" y="2750996"/>
            <a:ext cx="6325188" cy="722945"/>
            <a:chOff x="0" y="0"/>
            <a:chExt cx="10350031" cy="728996"/>
          </a:xfrm>
          <a:solidFill>
            <a:schemeClr val="tx1"/>
          </a:solidFill>
        </p:grpSpPr>
        <p:sp>
          <p:nvSpPr>
            <p:cNvPr id="84" name="Freeform 33"/>
            <p:cNvSpPr/>
            <p:nvPr/>
          </p:nvSpPr>
          <p:spPr>
            <a:xfrm>
              <a:off x="0" y="0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86" name="Textfeld 41"/>
          <p:cNvSpPr txBox="1"/>
          <p:nvPr/>
        </p:nvSpPr>
        <p:spPr>
          <a:xfrm>
            <a:off x="9308960" y="2897024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>
                <a:solidFill>
                  <a:schemeClr val="bg1"/>
                </a:solidFill>
              </a:rPr>
              <a:t>484</a:t>
            </a:r>
          </a:p>
        </p:txBody>
      </p:sp>
    </p:spTree>
    <p:extLst>
      <p:ext uri="{BB962C8B-B14F-4D97-AF65-F5344CB8AC3E}">
        <p14:creationId xmlns:p14="http://schemas.microsoft.com/office/powerpoint/2010/main" val="117766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908537" y="353100"/>
            <a:ext cx="12193349" cy="1714555"/>
            <a:chOff x="-1" y="-19049"/>
            <a:chExt cx="16257799" cy="2286073"/>
          </a:xfrm>
        </p:grpSpPr>
        <p:sp>
          <p:nvSpPr>
            <p:cNvPr id="42" name="TextBox 42"/>
            <p:cNvSpPr txBox="1"/>
            <p:nvPr/>
          </p:nvSpPr>
          <p:spPr>
            <a:xfrm>
              <a:off x="0" y="1524000"/>
              <a:ext cx="14695824" cy="7430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600" dirty="0" err="1">
                  <a:solidFill>
                    <a:srgbClr val="0F2A37"/>
                  </a:solidFill>
                  <a:latin typeface="Forum" panose="020B0604020202020204" charset="0"/>
                </a:rPr>
                <a:t>Klagen</a:t>
              </a:r>
              <a:r>
                <a:rPr lang="en-US" sz="3600" dirty="0">
                  <a:solidFill>
                    <a:srgbClr val="0F2A37"/>
                  </a:solidFill>
                  <a:latin typeface="Forum" panose="020B0604020202020204" charset="0"/>
                </a:rPr>
                <a:t> und </a:t>
              </a:r>
              <a:r>
                <a:rPr lang="en-US" sz="3600" dirty="0" err="1">
                  <a:solidFill>
                    <a:srgbClr val="0F2A37"/>
                  </a:solidFill>
                  <a:latin typeface="Forum" panose="020B0604020202020204" charset="0"/>
                </a:rPr>
                <a:t>Eilanträge</a:t>
              </a:r>
              <a:r>
                <a:rPr lang="en-US" sz="3600" dirty="0">
                  <a:solidFill>
                    <a:srgbClr val="0F2A37"/>
                  </a:solidFill>
                  <a:latin typeface="Forum" panose="020B0604020202020204" charset="0"/>
                </a:rPr>
                <a:t> </a:t>
              </a:r>
              <a:r>
                <a:rPr lang="en-US" sz="3600" dirty="0" err="1">
                  <a:solidFill>
                    <a:srgbClr val="0F2A37"/>
                  </a:solidFill>
                  <a:latin typeface="Forum" panose="020B0604020202020204" charset="0"/>
                </a:rPr>
                <a:t>seit</a:t>
              </a:r>
              <a:r>
                <a:rPr lang="en-US" sz="3600" dirty="0">
                  <a:solidFill>
                    <a:srgbClr val="0F2A37"/>
                  </a:solidFill>
                  <a:latin typeface="Forum" panose="020B0604020202020204" charset="0"/>
                </a:rPr>
                <a:t> 2021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-1" y="-19049"/>
              <a:ext cx="16257799" cy="13241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4800" dirty="0">
                  <a:solidFill>
                    <a:srgbClr val="0F2A37"/>
                  </a:solidFill>
                  <a:latin typeface="Forum" panose="020B0604020202020204" charset="0"/>
                </a:rPr>
                <a:t>ENTWICKLUNG DER ERLEDIGUNGSZAHLEN</a:t>
              </a:r>
            </a:p>
          </p:txBody>
        </p:sp>
      </p:grpSp>
      <p:grpSp>
        <p:nvGrpSpPr>
          <p:cNvPr id="7" name="Group 5"/>
          <p:cNvGrpSpPr/>
          <p:nvPr/>
        </p:nvGrpSpPr>
        <p:grpSpPr>
          <a:xfrm>
            <a:off x="914400" y="2878138"/>
            <a:ext cx="14950221" cy="6678733"/>
            <a:chOff x="-18163" y="-1051735"/>
            <a:chExt cx="18821676" cy="9021581"/>
          </a:xfrm>
        </p:grpSpPr>
        <p:grpSp>
          <p:nvGrpSpPr>
            <p:cNvPr id="26" name="Group 6"/>
            <p:cNvGrpSpPr/>
            <p:nvPr/>
          </p:nvGrpSpPr>
          <p:grpSpPr>
            <a:xfrm>
              <a:off x="2188285" y="-1032976"/>
              <a:ext cx="1130221" cy="7531610"/>
              <a:chOff x="-4530096" y="-1342136"/>
              <a:chExt cx="1468487" cy="9785761"/>
            </a:xfrm>
          </p:grpSpPr>
          <p:sp>
            <p:nvSpPr>
              <p:cNvPr id="50" name="Freeform 7"/>
              <p:cNvSpPr/>
              <p:nvPr/>
            </p:nvSpPr>
            <p:spPr>
              <a:xfrm>
                <a:off x="-4530096" y="-1342136"/>
                <a:ext cx="1468487" cy="9785761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7" name="Group 8"/>
            <p:cNvGrpSpPr/>
            <p:nvPr/>
          </p:nvGrpSpPr>
          <p:grpSpPr>
            <a:xfrm>
              <a:off x="9404190" y="-1032976"/>
              <a:ext cx="1130221" cy="7588968"/>
              <a:chOff x="-4267405" y="-1342138"/>
              <a:chExt cx="1468487" cy="9860287"/>
            </a:xfrm>
          </p:grpSpPr>
          <p:sp>
            <p:nvSpPr>
              <p:cNvPr id="49" name="Freeform 9"/>
              <p:cNvSpPr/>
              <p:nvPr/>
            </p:nvSpPr>
            <p:spPr>
              <a:xfrm>
                <a:off x="-4267405" y="-1342138"/>
                <a:ext cx="1468487" cy="9860287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9" name="Group 12"/>
            <p:cNvGrpSpPr/>
            <p:nvPr/>
          </p:nvGrpSpPr>
          <p:grpSpPr>
            <a:xfrm>
              <a:off x="5758757" y="-1051735"/>
              <a:ext cx="1130221" cy="7588969"/>
              <a:chOff x="-4447449" y="-1366511"/>
              <a:chExt cx="1468487" cy="9860287"/>
            </a:xfrm>
          </p:grpSpPr>
          <p:sp>
            <p:nvSpPr>
              <p:cNvPr id="47" name="Freeform 13"/>
              <p:cNvSpPr/>
              <p:nvPr/>
            </p:nvSpPr>
            <p:spPr>
              <a:xfrm>
                <a:off x="-4447449" y="-1366511"/>
                <a:ext cx="1468487" cy="9860287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0" name="Group 14"/>
            <p:cNvGrpSpPr/>
            <p:nvPr/>
          </p:nvGrpSpPr>
          <p:grpSpPr>
            <a:xfrm>
              <a:off x="13049626" y="-1032976"/>
              <a:ext cx="1130221" cy="7486240"/>
              <a:chOff x="-4087360" y="-1342138"/>
              <a:chExt cx="1468487" cy="9726813"/>
            </a:xfrm>
          </p:grpSpPr>
          <p:sp>
            <p:nvSpPr>
              <p:cNvPr id="46" name="Freeform 15"/>
              <p:cNvSpPr/>
              <p:nvPr/>
            </p:nvSpPr>
            <p:spPr>
              <a:xfrm>
                <a:off x="-4087360" y="-1342138"/>
                <a:ext cx="1468487" cy="9726813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2" name="TextBox 17"/>
            <p:cNvSpPr txBox="1"/>
            <p:nvPr/>
          </p:nvSpPr>
          <p:spPr>
            <a:xfrm>
              <a:off x="1133027" y="7392397"/>
              <a:ext cx="3280614" cy="577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>
                  <a:solidFill>
                    <a:srgbClr val="191919"/>
                  </a:solidFill>
                </a:rPr>
                <a:t>2021</a:t>
              </a:r>
            </a:p>
          </p:txBody>
        </p:sp>
        <p:sp>
          <p:nvSpPr>
            <p:cNvPr id="33" name="TextBox 18"/>
            <p:cNvSpPr txBox="1"/>
            <p:nvPr/>
          </p:nvSpPr>
          <p:spPr>
            <a:xfrm>
              <a:off x="4663620" y="7392397"/>
              <a:ext cx="3280614" cy="577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>
                  <a:solidFill>
                    <a:srgbClr val="191919"/>
                  </a:solidFill>
                </a:rPr>
                <a:t>2022</a:t>
              </a:r>
            </a:p>
          </p:txBody>
        </p:sp>
        <p:sp>
          <p:nvSpPr>
            <p:cNvPr id="34" name="TextBox 19"/>
            <p:cNvSpPr txBox="1"/>
            <p:nvPr/>
          </p:nvSpPr>
          <p:spPr>
            <a:xfrm>
              <a:off x="8327964" y="7392397"/>
              <a:ext cx="3280614" cy="577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>
                  <a:solidFill>
                    <a:srgbClr val="191919"/>
                  </a:solidFill>
                </a:rPr>
                <a:t>2023</a:t>
              </a:r>
            </a:p>
          </p:txBody>
        </p:sp>
        <p:sp>
          <p:nvSpPr>
            <p:cNvPr id="35" name="TextBox 20"/>
            <p:cNvSpPr txBox="1"/>
            <p:nvPr/>
          </p:nvSpPr>
          <p:spPr>
            <a:xfrm>
              <a:off x="15522898" y="7392397"/>
              <a:ext cx="3280615" cy="577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b="1" spc="120" dirty="0">
                  <a:solidFill>
                    <a:srgbClr val="191919"/>
                  </a:solidFill>
                </a:rPr>
                <a:t>2025</a:t>
              </a:r>
            </a:p>
          </p:txBody>
        </p:sp>
        <p:sp>
          <p:nvSpPr>
            <p:cNvPr id="36" name="TextBox 21"/>
            <p:cNvSpPr txBox="1"/>
            <p:nvPr/>
          </p:nvSpPr>
          <p:spPr>
            <a:xfrm>
              <a:off x="-3" y="6153702"/>
              <a:ext cx="1092809" cy="62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191919"/>
                  </a:solidFill>
                </a:rPr>
                <a:t>500</a:t>
              </a:r>
            </a:p>
          </p:txBody>
        </p:sp>
        <p:sp>
          <p:nvSpPr>
            <p:cNvPr id="38" name="TextBox 22"/>
            <p:cNvSpPr txBox="1"/>
            <p:nvPr/>
          </p:nvSpPr>
          <p:spPr>
            <a:xfrm>
              <a:off x="-18163" y="5136572"/>
              <a:ext cx="1092809" cy="62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191919"/>
                  </a:solidFill>
                </a:rPr>
                <a:t>1000</a:t>
              </a:r>
            </a:p>
          </p:txBody>
        </p:sp>
        <p:sp>
          <p:nvSpPr>
            <p:cNvPr id="39" name="TextBox 23"/>
            <p:cNvSpPr txBox="1"/>
            <p:nvPr/>
          </p:nvSpPr>
          <p:spPr>
            <a:xfrm>
              <a:off x="-3" y="4089699"/>
              <a:ext cx="1092809" cy="62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191919"/>
                  </a:solidFill>
                </a:rPr>
                <a:t>1500</a:t>
              </a:r>
            </a:p>
          </p:txBody>
        </p:sp>
        <p:sp>
          <p:nvSpPr>
            <p:cNvPr id="40" name="TextBox 24"/>
            <p:cNvSpPr txBox="1"/>
            <p:nvPr/>
          </p:nvSpPr>
          <p:spPr>
            <a:xfrm>
              <a:off x="-1" y="3061596"/>
              <a:ext cx="1092809" cy="62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191919"/>
                  </a:solidFill>
                </a:rPr>
                <a:t>2000</a:t>
              </a:r>
            </a:p>
          </p:txBody>
        </p:sp>
        <p:sp>
          <p:nvSpPr>
            <p:cNvPr id="45" name="TextBox 25"/>
            <p:cNvSpPr txBox="1"/>
            <p:nvPr/>
          </p:nvSpPr>
          <p:spPr>
            <a:xfrm>
              <a:off x="-8808" y="2018039"/>
              <a:ext cx="1092809" cy="62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>
                  <a:solidFill>
                    <a:srgbClr val="191919"/>
                  </a:solidFill>
                </a:rPr>
                <a:t>2500</a:t>
              </a:r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5503058" y="4845544"/>
            <a:ext cx="890098" cy="3664641"/>
            <a:chOff x="0" y="0"/>
            <a:chExt cx="1468487" cy="5547097"/>
          </a:xfrm>
          <a:solidFill>
            <a:schemeClr val="tx1"/>
          </a:solidFill>
        </p:grpSpPr>
        <p:sp>
          <p:nvSpPr>
            <p:cNvPr id="24" name="Freeform 29"/>
            <p:cNvSpPr/>
            <p:nvPr/>
          </p:nvSpPr>
          <p:spPr>
            <a:xfrm>
              <a:off x="0" y="0"/>
              <a:ext cx="1468487" cy="5547097"/>
            </a:xfrm>
            <a:custGeom>
              <a:avLst/>
              <a:gdLst/>
              <a:ahLst/>
              <a:cxnLst/>
              <a:rect l="l" t="t" r="r" b="b"/>
              <a:pathLst>
                <a:path w="1468487" h="5547097">
                  <a:moveTo>
                    <a:pt x="1344027" y="5547097"/>
                  </a:moveTo>
                  <a:lnTo>
                    <a:pt x="124460" y="5547097"/>
                  </a:lnTo>
                  <a:cubicBezTo>
                    <a:pt x="55880" y="5547097"/>
                    <a:pt x="0" y="5491217"/>
                    <a:pt x="0" y="54226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5422637"/>
                  </a:lnTo>
                  <a:cubicBezTo>
                    <a:pt x="1468487" y="5491217"/>
                    <a:pt x="1412607" y="5547097"/>
                    <a:pt x="1344027" y="554709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30"/>
          <p:cNvGrpSpPr/>
          <p:nvPr/>
        </p:nvGrpSpPr>
        <p:grpSpPr>
          <a:xfrm>
            <a:off x="11277600" y="4962094"/>
            <a:ext cx="898561" cy="3548093"/>
            <a:chOff x="0" y="0"/>
            <a:chExt cx="1468487" cy="4231061"/>
          </a:xfrm>
          <a:solidFill>
            <a:schemeClr val="tx1"/>
          </a:solidFill>
        </p:grpSpPr>
        <p:sp>
          <p:nvSpPr>
            <p:cNvPr id="23" name="Freeform 31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2661364" y="4719888"/>
            <a:ext cx="920036" cy="3776411"/>
            <a:chOff x="0" y="0"/>
            <a:chExt cx="1468487" cy="4231061"/>
          </a:xfrm>
          <a:solidFill>
            <a:schemeClr val="tx1"/>
          </a:solidFill>
        </p:grpSpPr>
        <p:sp>
          <p:nvSpPr>
            <p:cNvPr id="22" name="Freeform 33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34"/>
          <p:cNvGrpSpPr/>
          <p:nvPr/>
        </p:nvGrpSpPr>
        <p:grpSpPr>
          <a:xfrm>
            <a:off x="8392230" y="4962094"/>
            <a:ext cx="887269" cy="3534205"/>
            <a:chOff x="0" y="0"/>
            <a:chExt cx="1468487" cy="7494060"/>
          </a:xfrm>
          <a:solidFill>
            <a:schemeClr val="tx1"/>
          </a:solidFill>
        </p:grpSpPr>
        <p:sp>
          <p:nvSpPr>
            <p:cNvPr id="21" name="Freeform 35"/>
            <p:cNvSpPr/>
            <p:nvPr/>
          </p:nvSpPr>
          <p:spPr>
            <a:xfrm>
              <a:off x="0" y="0"/>
              <a:ext cx="1468487" cy="7494060"/>
            </a:xfrm>
            <a:custGeom>
              <a:avLst/>
              <a:gdLst/>
              <a:ahLst/>
              <a:cxnLst/>
              <a:rect l="l" t="t" r="r" b="b"/>
              <a:pathLst>
                <a:path w="1468487" h="7494060">
                  <a:moveTo>
                    <a:pt x="1344027" y="7494059"/>
                  </a:moveTo>
                  <a:lnTo>
                    <a:pt x="124460" y="7494059"/>
                  </a:lnTo>
                  <a:cubicBezTo>
                    <a:pt x="55880" y="7494059"/>
                    <a:pt x="0" y="7438179"/>
                    <a:pt x="0" y="736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7369599"/>
                  </a:lnTo>
                  <a:cubicBezTo>
                    <a:pt x="1468487" y="7438179"/>
                    <a:pt x="1412607" y="7494060"/>
                    <a:pt x="1344027" y="749406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TextBox 25"/>
          <p:cNvSpPr txBox="1"/>
          <p:nvPr/>
        </p:nvSpPr>
        <p:spPr>
          <a:xfrm>
            <a:off x="928021" y="4383879"/>
            <a:ext cx="81960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3000</a:t>
            </a:r>
          </a:p>
        </p:txBody>
      </p:sp>
      <p:sp>
        <p:nvSpPr>
          <p:cNvPr id="14" name="Textfeld 36"/>
          <p:cNvSpPr txBox="1"/>
          <p:nvPr/>
        </p:nvSpPr>
        <p:spPr>
          <a:xfrm>
            <a:off x="11365462" y="4950656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2644</a:t>
            </a:r>
          </a:p>
        </p:txBody>
      </p:sp>
      <p:sp>
        <p:nvSpPr>
          <p:cNvPr id="15" name="Textfeld 37"/>
          <p:cNvSpPr txBox="1"/>
          <p:nvPr/>
        </p:nvSpPr>
        <p:spPr>
          <a:xfrm>
            <a:off x="8458198" y="4962094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2648</a:t>
            </a:r>
          </a:p>
        </p:txBody>
      </p:sp>
      <p:sp>
        <p:nvSpPr>
          <p:cNvPr id="16" name="Textfeld 38"/>
          <p:cNvSpPr txBox="1"/>
          <p:nvPr/>
        </p:nvSpPr>
        <p:spPr>
          <a:xfrm>
            <a:off x="5558423" y="4839947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2664</a:t>
            </a:r>
          </a:p>
        </p:txBody>
      </p:sp>
      <p:sp>
        <p:nvSpPr>
          <p:cNvPr id="17" name="Textfeld 39"/>
          <p:cNvSpPr txBox="1"/>
          <p:nvPr/>
        </p:nvSpPr>
        <p:spPr>
          <a:xfrm>
            <a:off x="2733208" y="4719888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bg1"/>
                </a:solidFill>
              </a:rPr>
              <a:t>2801</a:t>
            </a:r>
          </a:p>
        </p:txBody>
      </p:sp>
      <p:sp>
        <p:nvSpPr>
          <p:cNvPr id="19" name="TextBox 25"/>
          <p:cNvSpPr txBox="1"/>
          <p:nvPr/>
        </p:nvSpPr>
        <p:spPr>
          <a:xfrm>
            <a:off x="935445" y="3637414"/>
            <a:ext cx="81960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3500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921416" y="2892025"/>
            <a:ext cx="819607" cy="43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4000</a:t>
            </a:r>
          </a:p>
        </p:txBody>
      </p:sp>
      <p:sp>
        <p:nvSpPr>
          <p:cNvPr id="51" name="TextBox 20"/>
          <p:cNvSpPr txBox="1"/>
          <p:nvPr/>
        </p:nvSpPr>
        <p:spPr>
          <a:xfrm>
            <a:off x="10440220" y="9129382"/>
            <a:ext cx="2605821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2400" spc="120" dirty="0">
                <a:solidFill>
                  <a:srgbClr val="191919"/>
                </a:solidFill>
              </a:rPr>
              <a:t>2024</a:t>
            </a:r>
          </a:p>
        </p:txBody>
      </p:sp>
      <p:sp>
        <p:nvSpPr>
          <p:cNvPr id="52" name="Freeform 15"/>
          <p:cNvSpPr/>
          <p:nvPr/>
        </p:nvSpPr>
        <p:spPr>
          <a:xfrm>
            <a:off x="14104609" y="2878138"/>
            <a:ext cx="897744" cy="5542110"/>
          </a:xfrm>
          <a:custGeom>
            <a:avLst/>
            <a:gdLst/>
            <a:ahLst/>
            <a:cxnLst/>
            <a:rect l="l" t="t" r="r" b="b"/>
            <a:pathLst>
              <a:path w="1468487" h="9115961">
                <a:moveTo>
                  <a:pt x="1344027" y="9115961"/>
                </a:moveTo>
                <a:lnTo>
                  <a:pt x="124460" y="9115961"/>
                </a:lnTo>
                <a:cubicBezTo>
                  <a:pt x="55880" y="9115961"/>
                  <a:pt x="0" y="9060082"/>
                  <a:pt x="0" y="899150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44027" y="0"/>
                </a:lnTo>
                <a:cubicBezTo>
                  <a:pt x="1412607" y="0"/>
                  <a:pt x="1468487" y="55880"/>
                  <a:pt x="1468487" y="124460"/>
                </a:cubicBezTo>
                <a:lnTo>
                  <a:pt x="1468487" y="8991502"/>
                </a:lnTo>
                <a:cubicBezTo>
                  <a:pt x="1468487" y="9060082"/>
                  <a:pt x="1412607" y="9115961"/>
                  <a:pt x="1344027" y="91159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19608"/>
            </a:schemeClr>
          </a:solidFill>
        </p:spPr>
        <p:txBody>
          <a:bodyPr/>
          <a:lstStyle/>
          <a:p>
            <a:endParaRPr lang="de-DE"/>
          </a:p>
        </p:txBody>
      </p:sp>
      <p:grpSp>
        <p:nvGrpSpPr>
          <p:cNvPr id="53" name="Group 30"/>
          <p:cNvGrpSpPr/>
          <p:nvPr/>
        </p:nvGrpSpPr>
        <p:grpSpPr>
          <a:xfrm>
            <a:off x="14112429" y="4383879"/>
            <a:ext cx="898561" cy="4126307"/>
            <a:chOff x="0" y="0"/>
            <a:chExt cx="1468487" cy="4231061"/>
          </a:xfrm>
          <a:solidFill>
            <a:schemeClr val="tx1"/>
          </a:solidFill>
        </p:grpSpPr>
        <p:sp>
          <p:nvSpPr>
            <p:cNvPr id="54" name="Freeform 31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" name="Textfeld 36"/>
          <p:cNvSpPr txBox="1"/>
          <p:nvPr/>
        </p:nvSpPr>
        <p:spPr>
          <a:xfrm>
            <a:off x="14184041" y="4399267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>
                <a:solidFill>
                  <a:schemeClr val="bg1"/>
                </a:solidFill>
              </a:rPr>
              <a:t>3016</a:t>
            </a:r>
          </a:p>
        </p:txBody>
      </p:sp>
    </p:spTree>
    <p:extLst>
      <p:ext uri="{BB962C8B-B14F-4D97-AF65-F5344CB8AC3E}">
        <p14:creationId xmlns:p14="http://schemas.microsoft.com/office/powerpoint/2010/main" val="202897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990600" y="246150"/>
            <a:ext cx="11557710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5400" dirty="0">
                <a:solidFill>
                  <a:srgbClr val="0F2A37"/>
                </a:solidFill>
                <a:latin typeface="Forum"/>
              </a:rPr>
              <a:t>ARTEN DER ERLEDIGUNG VON KLAGEN</a:t>
            </a:r>
          </a:p>
        </p:txBody>
      </p:sp>
      <p:graphicFrame>
        <p:nvGraphicFramePr>
          <p:cNvPr id="45" name="Diagramm 44"/>
          <p:cNvGraphicFramePr/>
          <p:nvPr>
            <p:extLst>
              <p:ext uri="{D42A27DB-BD31-4B8C-83A1-F6EECF244321}">
                <p14:modId xmlns:p14="http://schemas.microsoft.com/office/powerpoint/2010/main" val="4229248421"/>
              </p:ext>
            </p:extLst>
          </p:nvPr>
        </p:nvGraphicFramePr>
        <p:xfrm>
          <a:off x="990600" y="2077619"/>
          <a:ext cx="15468600" cy="646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Textfeld 5"/>
          <p:cNvSpPr txBox="1"/>
          <p:nvPr/>
        </p:nvSpPr>
        <p:spPr>
          <a:xfrm>
            <a:off x="2209800" y="8420100"/>
            <a:ext cx="85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28,91 %</a:t>
            </a:r>
          </a:p>
        </p:txBody>
      </p:sp>
      <p:sp>
        <p:nvSpPr>
          <p:cNvPr id="47" name="Textfeld 6"/>
          <p:cNvSpPr txBox="1"/>
          <p:nvPr/>
        </p:nvSpPr>
        <p:spPr>
          <a:xfrm>
            <a:off x="4040570" y="8420100"/>
            <a:ext cx="78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9,65 %</a:t>
            </a:r>
          </a:p>
        </p:txBody>
      </p:sp>
      <p:sp>
        <p:nvSpPr>
          <p:cNvPr id="48" name="Textfeld 7"/>
          <p:cNvSpPr txBox="1"/>
          <p:nvPr/>
        </p:nvSpPr>
        <p:spPr>
          <a:xfrm>
            <a:off x="5903948" y="8420100"/>
            <a:ext cx="770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5,61 %</a:t>
            </a:r>
          </a:p>
        </p:txBody>
      </p:sp>
      <p:sp>
        <p:nvSpPr>
          <p:cNvPr id="49" name="Textfeld 8"/>
          <p:cNvSpPr txBox="1"/>
          <p:nvPr/>
        </p:nvSpPr>
        <p:spPr>
          <a:xfrm>
            <a:off x="7654095" y="8420100"/>
            <a:ext cx="85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5,79 %</a:t>
            </a:r>
          </a:p>
        </p:txBody>
      </p:sp>
      <p:sp>
        <p:nvSpPr>
          <p:cNvPr id="50" name="Textfeld 9"/>
          <p:cNvSpPr txBox="1"/>
          <p:nvPr/>
        </p:nvSpPr>
        <p:spPr>
          <a:xfrm>
            <a:off x="9536131" y="8420100"/>
            <a:ext cx="903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36,81 %</a:t>
            </a:r>
          </a:p>
        </p:txBody>
      </p:sp>
      <p:sp>
        <p:nvSpPr>
          <p:cNvPr id="51" name="Textfeld 10"/>
          <p:cNvSpPr txBox="1"/>
          <p:nvPr/>
        </p:nvSpPr>
        <p:spPr>
          <a:xfrm>
            <a:off x="11420396" y="8420100"/>
            <a:ext cx="79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1,04 %</a:t>
            </a:r>
          </a:p>
        </p:txBody>
      </p:sp>
      <p:sp>
        <p:nvSpPr>
          <p:cNvPr id="52" name="Textfeld 11"/>
          <p:cNvSpPr txBox="1"/>
          <p:nvPr/>
        </p:nvSpPr>
        <p:spPr>
          <a:xfrm>
            <a:off x="13267872" y="8420100"/>
            <a:ext cx="79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2,39 %</a:t>
            </a:r>
          </a:p>
        </p:txBody>
      </p:sp>
      <p:sp>
        <p:nvSpPr>
          <p:cNvPr id="53" name="Textfeld 12"/>
          <p:cNvSpPr txBox="1"/>
          <p:nvPr/>
        </p:nvSpPr>
        <p:spPr>
          <a:xfrm>
            <a:off x="15089948" y="8420100"/>
            <a:ext cx="803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9,76 %</a:t>
            </a:r>
          </a:p>
        </p:txBody>
      </p:sp>
    </p:spTree>
    <p:extLst>
      <p:ext uri="{BB962C8B-B14F-4D97-AF65-F5344CB8AC3E}">
        <p14:creationId xmlns:p14="http://schemas.microsoft.com/office/powerpoint/2010/main" val="40803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feld 41"/>
          <p:cNvSpPr txBox="1"/>
          <p:nvPr/>
        </p:nvSpPr>
        <p:spPr>
          <a:xfrm>
            <a:off x="6451197" y="770265"/>
            <a:ext cx="13646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orum" panose="020B0604020202020204" charset="0"/>
              </a:rPr>
              <a:t>ENTSCHEIDUNGEN</a:t>
            </a:r>
            <a:endParaRPr lang="de-DE" sz="4800" dirty="0">
              <a:latin typeface="Forum" panose="020B0604020202020204" charset="0"/>
            </a:endParaRPr>
          </a:p>
        </p:txBody>
      </p:sp>
      <p:sp>
        <p:nvSpPr>
          <p:cNvPr id="83" name="Textfeld 25"/>
          <p:cNvSpPr txBox="1"/>
          <p:nvPr/>
        </p:nvSpPr>
        <p:spPr>
          <a:xfrm>
            <a:off x="8001000" y="5022547"/>
            <a:ext cx="19672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spc="107" dirty="0">
                <a:solidFill>
                  <a:schemeClr val="bg1">
                    <a:lumMod val="95000"/>
                  </a:schemeClr>
                </a:solidFill>
                <a:latin typeface="Aileron Heavy"/>
              </a:rPr>
              <a:t>Insgesamt</a:t>
            </a:r>
          </a:p>
          <a:p>
            <a:pPr algn="ctr"/>
            <a:endParaRPr lang="de-DE" dirty="0"/>
          </a:p>
        </p:txBody>
      </p:sp>
      <p:sp>
        <p:nvSpPr>
          <p:cNvPr id="84" name="Textfeld 26"/>
          <p:cNvSpPr txBox="1"/>
          <p:nvPr/>
        </p:nvSpPr>
        <p:spPr>
          <a:xfrm>
            <a:off x="8274963" y="5558999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bg1">
                    <a:lumMod val="95000"/>
                  </a:schemeClr>
                </a:solidFill>
              </a:rPr>
              <a:t>746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318006714"/>
              </p:ext>
            </p:extLst>
          </p:nvPr>
        </p:nvGraphicFramePr>
        <p:xfrm>
          <a:off x="1447800" y="2139766"/>
          <a:ext cx="15925800" cy="736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4173200" y="7124700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Forum" panose="020B0604020202020204" charset="0"/>
              </a:rPr>
              <a:t>390</a:t>
            </a:r>
          </a:p>
        </p:txBody>
      </p:sp>
    </p:spTree>
    <p:extLst>
      <p:ext uri="{BB962C8B-B14F-4D97-AF65-F5344CB8AC3E}">
        <p14:creationId xmlns:p14="http://schemas.microsoft.com/office/powerpoint/2010/main" val="2771311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Benutzerdefiniert</PresentationFormat>
  <Paragraphs>195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TT Drugs</vt:lpstr>
      <vt:lpstr>Forum</vt:lpstr>
      <vt:lpstr>Arial</vt:lpstr>
      <vt:lpstr>Aileron Heavy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Linder, Simona (SG Reutlingen)</dc:creator>
  <cp:lastModifiedBy>Stopper, Monique (SG Reutlingen)</cp:lastModifiedBy>
  <cp:revision>168</cp:revision>
  <cp:lastPrinted>2025-01-24T09:19:34Z</cp:lastPrinted>
  <dcterms:created xsi:type="dcterms:W3CDTF">2006-08-16T00:00:00Z</dcterms:created>
  <dcterms:modified xsi:type="dcterms:W3CDTF">2026-03-12T07:48:56Z</dcterms:modified>
  <dc:identifier>DAFcg_3x0-w</dc:identifier>
</cp:coreProperties>
</file>